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82" r:id="rId3"/>
    <p:sldId id="285" r:id="rId4"/>
    <p:sldId id="284" r:id="rId5"/>
    <p:sldId id="283" r:id="rId6"/>
    <p:sldId id="286" r:id="rId7"/>
    <p:sldId id="287" r:id="rId8"/>
    <p:sldId id="257" r:id="rId9"/>
    <p:sldId id="259" r:id="rId10"/>
    <p:sldId id="260" r:id="rId11"/>
    <p:sldId id="272" r:id="rId12"/>
    <p:sldId id="271" r:id="rId13"/>
    <p:sldId id="261" r:id="rId14"/>
    <p:sldId id="262" r:id="rId15"/>
    <p:sldId id="263" r:id="rId16"/>
    <p:sldId id="265" r:id="rId17"/>
    <p:sldId id="288" r:id="rId18"/>
    <p:sldId id="291" r:id="rId19"/>
    <p:sldId id="289" r:id="rId20"/>
    <p:sldId id="290" r:id="rId21"/>
    <p:sldId id="268" r:id="rId22"/>
    <p:sldId id="273" r:id="rId23"/>
    <p:sldId id="274" r:id="rId24"/>
    <p:sldId id="292" r:id="rId25"/>
    <p:sldId id="277" r:id="rId26"/>
    <p:sldId id="276" r:id="rId27"/>
    <p:sldId id="275" r:id="rId28"/>
    <p:sldId id="280" r:id="rId29"/>
    <p:sldId id="281" r:id="rId30"/>
    <p:sldId id="279" r:id="rId31"/>
    <p:sldId id="270" r:id="rId32"/>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0" y="9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6810908-5C73-8487-C4CE-890C6948D10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A64811E2-8F68-5178-C3E5-B8081C4F35C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94250A2-8449-4C72-89B5-B442E007EEDA}" type="datetimeFigureOut">
              <a:rPr lang="da-DK" smtClean="0"/>
              <a:t>15-01-2025</a:t>
            </a:fld>
            <a:endParaRPr lang="da-DK"/>
          </a:p>
        </p:txBody>
      </p:sp>
      <p:sp>
        <p:nvSpPr>
          <p:cNvPr id="4" name="Pladsholder til sidefod 3">
            <a:extLst>
              <a:ext uri="{FF2B5EF4-FFF2-40B4-BE49-F238E27FC236}">
                <a16:creationId xmlns:a16="http://schemas.microsoft.com/office/drawing/2014/main" id="{F542D409-34AD-7595-A9CE-7CD8A03EED2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E7F439EC-04FB-D4DB-03A1-6BF8D1D45A6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10C36EC-337B-46BC-BD3A-B0F28EC3294F}" type="slidenum">
              <a:rPr lang="da-DK" smtClean="0"/>
              <a:t>‹nr.›</a:t>
            </a:fld>
            <a:endParaRPr lang="da-DK"/>
          </a:p>
        </p:txBody>
      </p:sp>
    </p:spTree>
    <p:extLst>
      <p:ext uri="{BB962C8B-B14F-4D97-AF65-F5344CB8AC3E}">
        <p14:creationId xmlns:p14="http://schemas.microsoft.com/office/powerpoint/2010/main" val="3653380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CDC2234-44A7-4FB8-BFF8-FFF7A227FB7B}" type="datetimeFigureOut">
              <a:rPr lang="da-DK" smtClean="0"/>
              <a:t>15-01-2025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ED84AF8-C086-4FCB-A8BB-41003DED7D04}" type="slidenum">
              <a:rPr lang="da-DK" smtClean="0"/>
              <a:t>‹nr.›</a:t>
            </a:fld>
            <a:endParaRPr lang="da-DK"/>
          </a:p>
        </p:txBody>
      </p:sp>
    </p:spTree>
    <p:extLst>
      <p:ext uri="{BB962C8B-B14F-4D97-AF65-F5344CB8AC3E}">
        <p14:creationId xmlns:p14="http://schemas.microsoft.com/office/powerpoint/2010/main" val="270324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34 stk. 3: Menighedsrådet administrerer kirkens og </a:t>
            </a:r>
            <a:r>
              <a:rPr lang="da-DK" dirty="0" err="1"/>
              <a:t>præsteembedets</a:t>
            </a:r>
            <a:r>
              <a:rPr lang="da-DK" dirty="0"/>
              <a:t> indtægter og bestyrer kirkernes og </a:t>
            </a:r>
            <a:r>
              <a:rPr lang="da-DK" dirty="0" err="1"/>
              <a:t>præstemebedets</a:t>
            </a:r>
            <a:r>
              <a:rPr lang="da-DK" dirty="0"/>
              <a:t> faste ejendomme efter de regler, der er fastsat herom</a:t>
            </a:r>
          </a:p>
          <a:p>
            <a:endParaRPr lang="da-DK" dirty="0"/>
          </a:p>
        </p:txBody>
      </p:sp>
      <p:sp>
        <p:nvSpPr>
          <p:cNvPr id="4" name="Pladsholder til slidenummer 3"/>
          <p:cNvSpPr>
            <a:spLocks noGrp="1"/>
          </p:cNvSpPr>
          <p:nvPr>
            <p:ph type="sldNum" sz="quarter" idx="5"/>
          </p:nvPr>
        </p:nvSpPr>
        <p:spPr/>
        <p:txBody>
          <a:bodyPr/>
          <a:lstStyle/>
          <a:p>
            <a:fld id="{FED84AF8-C086-4FCB-A8BB-41003DED7D04}" type="slidenum">
              <a:rPr lang="da-DK" smtClean="0"/>
              <a:t>9</a:t>
            </a:fld>
            <a:endParaRPr lang="da-DK"/>
          </a:p>
        </p:txBody>
      </p:sp>
    </p:spTree>
    <p:extLst>
      <p:ext uri="{BB962C8B-B14F-4D97-AF65-F5344CB8AC3E}">
        <p14:creationId xmlns:p14="http://schemas.microsoft.com/office/powerpoint/2010/main" val="199557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En byggesag er mange trin igennem, fra projektets udarbejdelse til stiftsøvrighedens godkendelse</a:t>
            </a:r>
          </a:p>
        </p:txBody>
      </p:sp>
      <p:sp>
        <p:nvSpPr>
          <p:cNvPr id="4" name="Pladsholder til slidenummer 3"/>
          <p:cNvSpPr>
            <a:spLocks noGrp="1"/>
          </p:cNvSpPr>
          <p:nvPr>
            <p:ph type="sldNum" sz="quarter" idx="5"/>
          </p:nvPr>
        </p:nvSpPr>
        <p:spPr/>
        <p:txBody>
          <a:bodyPr/>
          <a:lstStyle/>
          <a:p>
            <a:fld id="{FED84AF8-C086-4FCB-A8BB-41003DED7D04}" type="slidenum">
              <a:rPr lang="da-DK" smtClean="0"/>
              <a:t>22</a:t>
            </a:fld>
            <a:endParaRPr lang="da-DK"/>
          </a:p>
        </p:txBody>
      </p:sp>
    </p:spTree>
    <p:extLst>
      <p:ext uri="{BB962C8B-B14F-4D97-AF65-F5344CB8AC3E}">
        <p14:creationId xmlns:p14="http://schemas.microsoft.com/office/powerpoint/2010/main" val="859930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51EEF-7BFA-6347-F0FB-D5A1D5C950C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E8128D0-5A19-F183-4782-A8BC1CAFC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B72C4CE-2429-8D09-0B8B-8EAD8E2C5185}"/>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5" name="Pladsholder til sidefod 4">
            <a:extLst>
              <a:ext uri="{FF2B5EF4-FFF2-40B4-BE49-F238E27FC236}">
                <a16:creationId xmlns:a16="http://schemas.microsoft.com/office/drawing/2014/main" id="{99D05931-3B50-16CD-73FD-D8D73C5C6C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E118F81-4574-E6BC-DCBB-560B117CA5BB}"/>
              </a:ext>
            </a:extLst>
          </p:cNvPr>
          <p:cNvSpPr>
            <a:spLocks noGrp="1"/>
          </p:cNvSpPr>
          <p:nvPr>
            <p:ph type="sldNum" sz="quarter" idx="12"/>
          </p:nvPr>
        </p:nvSpPr>
        <p:spPr/>
        <p:txBody>
          <a:bodyPr/>
          <a:lstStyle/>
          <a:p>
            <a:fld id="{11983795-471D-48E3-A1E4-A775978276BC}" type="slidenum">
              <a:rPr lang="da-DK" smtClean="0"/>
              <a:t>‹nr.›</a:t>
            </a:fld>
            <a:endParaRPr lang="da-DK" dirty="0"/>
          </a:p>
        </p:txBody>
      </p:sp>
    </p:spTree>
    <p:extLst>
      <p:ext uri="{BB962C8B-B14F-4D97-AF65-F5344CB8AC3E}">
        <p14:creationId xmlns:p14="http://schemas.microsoft.com/office/powerpoint/2010/main" val="57622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C121F-9DEC-EACB-EF4D-1363D15DEE4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135C647-B7CD-5E22-45BD-3713C86CEBA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2F514C3-52BD-8913-1621-461A8FFC5A5B}"/>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5" name="Pladsholder til sidefod 4">
            <a:extLst>
              <a:ext uri="{FF2B5EF4-FFF2-40B4-BE49-F238E27FC236}">
                <a16:creationId xmlns:a16="http://schemas.microsoft.com/office/drawing/2014/main" id="{83148A06-AC0D-2FA3-D156-3E1A0B8113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EA71362-9127-1BFA-AD6D-9B2399CACF77}"/>
              </a:ext>
            </a:extLst>
          </p:cNvPr>
          <p:cNvSpPr>
            <a:spLocks noGrp="1"/>
          </p:cNvSpPr>
          <p:nvPr>
            <p:ph type="sldNum" sz="quarter" idx="12"/>
          </p:nvPr>
        </p:nvSpPr>
        <p:spPr/>
        <p:txBody>
          <a:bodyPr/>
          <a:lstStyle/>
          <a:p>
            <a:fld id="{11983795-471D-48E3-A1E4-A775978276BC}" type="slidenum">
              <a:rPr lang="da-DK" smtClean="0"/>
              <a:t>‹nr.›</a:t>
            </a:fld>
            <a:endParaRPr lang="da-DK"/>
          </a:p>
        </p:txBody>
      </p:sp>
    </p:spTree>
    <p:extLst>
      <p:ext uri="{BB962C8B-B14F-4D97-AF65-F5344CB8AC3E}">
        <p14:creationId xmlns:p14="http://schemas.microsoft.com/office/powerpoint/2010/main" val="410464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53F5CF5-E8DB-77A0-3866-676A0CBF4A8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03CDAB9-5356-16D5-9C34-AEFFDD58164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C930E9E-DC20-701E-7951-7BACEF8074FD}"/>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5" name="Pladsholder til sidefod 4">
            <a:extLst>
              <a:ext uri="{FF2B5EF4-FFF2-40B4-BE49-F238E27FC236}">
                <a16:creationId xmlns:a16="http://schemas.microsoft.com/office/drawing/2014/main" id="{0BCB992B-EF2B-D288-3B50-3213AEA0FFA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B108CB2-864A-CD00-658D-83EBB3452AF8}"/>
              </a:ext>
            </a:extLst>
          </p:cNvPr>
          <p:cNvSpPr>
            <a:spLocks noGrp="1"/>
          </p:cNvSpPr>
          <p:nvPr>
            <p:ph type="sldNum" sz="quarter" idx="12"/>
          </p:nvPr>
        </p:nvSpPr>
        <p:spPr/>
        <p:txBody>
          <a:bodyPr/>
          <a:lstStyle/>
          <a:p>
            <a:fld id="{11983795-471D-48E3-A1E4-A775978276BC}" type="slidenum">
              <a:rPr lang="da-DK" smtClean="0"/>
              <a:t>‹nr.›</a:t>
            </a:fld>
            <a:endParaRPr lang="da-DK"/>
          </a:p>
        </p:txBody>
      </p:sp>
    </p:spTree>
    <p:extLst>
      <p:ext uri="{BB962C8B-B14F-4D97-AF65-F5344CB8AC3E}">
        <p14:creationId xmlns:p14="http://schemas.microsoft.com/office/powerpoint/2010/main" val="410392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A10F0-B253-6BE0-A695-1FB208E559D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2784CAC-9820-0A50-1ADA-22AC3E084E6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E2C58D6-C5D5-79A6-D86C-D0E460285EFC}"/>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5" name="Pladsholder til sidefod 4">
            <a:extLst>
              <a:ext uri="{FF2B5EF4-FFF2-40B4-BE49-F238E27FC236}">
                <a16:creationId xmlns:a16="http://schemas.microsoft.com/office/drawing/2014/main" id="{85262F95-BBDD-3D5B-0A6D-9D58FBC1717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0FAF26F-4C0E-3098-9E06-470A9BD62200}"/>
              </a:ext>
            </a:extLst>
          </p:cNvPr>
          <p:cNvSpPr>
            <a:spLocks noGrp="1"/>
          </p:cNvSpPr>
          <p:nvPr>
            <p:ph type="sldNum" sz="quarter" idx="12"/>
          </p:nvPr>
        </p:nvSpPr>
        <p:spPr/>
        <p:txBody>
          <a:bodyPr/>
          <a:lstStyle/>
          <a:p>
            <a:fld id="{11983795-471D-48E3-A1E4-A775978276BC}" type="slidenum">
              <a:rPr lang="da-DK" smtClean="0"/>
              <a:t>‹nr.›</a:t>
            </a:fld>
            <a:endParaRPr lang="da-DK"/>
          </a:p>
        </p:txBody>
      </p:sp>
      <p:pic>
        <p:nvPicPr>
          <p:cNvPr id="8" name="Billede 7" descr="Et billede, der indeholder symbol, logo, cirkel, design&#10;&#10;Automatisk genereret beskrivelse">
            <a:extLst>
              <a:ext uri="{FF2B5EF4-FFF2-40B4-BE49-F238E27FC236}">
                <a16:creationId xmlns:a16="http://schemas.microsoft.com/office/drawing/2014/main" id="{D482FEAD-99B5-4A3C-C4A8-E47E4D21AE97}"/>
              </a:ext>
            </a:extLst>
          </p:cNvPr>
          <p:cNvPicPr>
            <a:picLocks noChangeAspect="1"/>
          </p:cNvPicPr>
          <p:nvPr userDrawn="1"/>
        </p:nvPicPr>
        <p:blipFill>
          <a:blip r:embed="rId2">
            <a:extLst>
              <a:ext uri="{28A0092B-C50C-407E-A947-70E740481C1C}">
                <a14:useLocalDpi xmlns:a14="http://schemas.microsoft.com/office/drawing/2010/main" val="0"/>
              </a:ext>
            </a:extLst>
          </a:blip>
          <a:srcRect l="13471" t="12845" r="13171" b="13344"/>
          <a:stretch/>
        </p:blipFill>
        <p:spPr>
          <a:xfrm>
            <a:off x="10767204" y="185738"/>
            <a:ext cx="1173192" cy="1180434"/>
          </a:xfrm>
          <a:prstGeom prst="rect">
            <a:avLst/>
          </a:prstGeom>
        </p:spPr>
      </p:pic>
    </p:spTree>
    <p:extLst>
      <p:ext uri="{BB962C8B-B14F-4D97-AF65-F5344CB8AC3E}">
        <p14:creationId xmlns:p14="http://schemas.microsoft.com/office/powerpoint/2010/main" val="228055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3F52D-32B4-DFAE-34ED-3E2D231504D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DEF068C-314F-392E-465F-0B452AB977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8B39137-774E-14B7-FD75-E8912C2C9165}"/>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5" name="Pladsholder til sidefod 4">
            <a:extLst>
              <a:ext uri="{FF2B5EF4-FFF2-40B4-BE49-F238E27FC236}">
                <a16:creationId xmlns:a16="http://schemas.microsoft.com/office/drawing/2014/main" id="{D9076CDC-4046-70E4-58B4-4E9AED54E40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8064F13-23F4-BB66-9E3A-F4106AB3C111}"/>
              </a:ext>
            </a:extLst>
          </p:cNvPr>
          <p:cNvSpPr>
            <a:spLocks noGrp="1"/>
          </p:cNvSpPr>
          <p:nvPr>
            <p:ph type="sldNum" sz="quarter" idx="12"/>
          </p:nvPr>
        </p:nvSpPr>
        <p:spPr/>
        <p:txBody>
          <a:bodyPr/>
          <a:lstStyle/>
          <a:p>
            <a:fld id="{11983795-471D-48E3-A1E4-A775978276BC}" type="slidenum">
              <a:rPr lang="da-DK" smtClean="0"/>
              <a:t>‹nr.›</a:t>
            </a:fld>
            <a:endParaRPr lang="da-DK"/>
          </a:p>
        </p:txBody>
      </p:sp>
      <p:pic>
        <p:nvPicPr>
          <p:cNvPr id="8" name="Billede 7" descr="Et billede, der indeholder symbol, logo, cirkel, design&#10;&#10;Automatisk genereret beskrivelse">
            <a:extLst>
              <a:ext uri="{FF2B5EF4-FFF2-40B4-BE49-F238E27FC236}">
                <a16:creationId xmlns:a16="http://schemas.microsoft.com/office/drawing/2014/main" id="{BEE6F227-3421-C87B-D706-DE857F911101}"/>
              </a:ext>
            </a:extLst>
          </p:cNvPr>
          <p:cNvPicPr>
            <a:picLocks noChangeAspect="1"/>
          </p:cNvPicPr>
          <p:nvPr userDrawn="1"/>
        </p:nvPicPr>
        <p:blipFill>
          <a:blip r:embed="rId2">
            <a:extLst>
              <a:ext uri="{28A0092B-C50C-407E-A947-70E740481C1C}">
                <a14:useLocalDpi xmlns:a14="http://schemas.microsoft.com/office/drawing/2010/main" val="0"/>
              </a:ext>
            </a:extLst>
          </a:blip>
          <a:srcRect l="13471" t="12845" r="13171" b="13344"/>
          <a:stretch/>
        </p:blipFill>
        <p:spPr>
          <a:xfrm>
            <a:off x="10767204" y="178133"/>
            <a:ext cx="1173192" cy="1180434"/>
          </a:xfrm>
          <a:prstGeom prst="rect">
            <a:avLst/>
          </a:prstGeom>
        </p:spPr>
      </p:pic>
    </p:spTree>
    <p:extLst>
      <p:ext uri="{BB962C8B-B14F-4D97-AF65-F5344CB8AC3E}">
        <p14:creationId xmlns:p14="http://schemas.microsoft.com/office/powerpoint/2010/main" val="298842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519CA-4F1F-9E2E-FC3B-92C71166D7F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C44A7A2-F5C9-C86A-C6B2-42550E7737D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8CB642C-6700-EB12-C1F3-53292C0916B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1E7124E-D9A5-38CD-2A35-967E4AB57CFF}"/>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6" name="Pladsholder til sidefod 5">
            <a:extLst>
              <a:ext uri="{FF2B5EF4-FFF2-40B4-BE49-F238E27FC236}">
                <a16:creationId xmlns:a16="http://schemas.microsoft.com/office/drawing/2014/main" id="{DAE3568F-442D-30AE-80F3-CCA5F28CEB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CABF68B-91A0-17A5-5202-B64D11826831}"/>
              </a:ext>
            </a:extLst>
          </p:cNvPr>
          <p:cNvSpPr>
            <a:spLocks noGrp="1"/>
          </p:cNvSpPr>
          <p:nvPr>
            <p:ph type="sldNum" sz="quarter" idx="12"/>
          </p:nvPr>
        </p:nvSpPr>
        <p:spPr/>
        <p:txBody>
          <a:bodyPr/>
          <a:lstStyle/>
          <a:p>
            <a:fld id="{11983795-471D-48E3-A1E4-A775978276BC}" type="slidenum">
              <a:rPr lang="da-DK" smtClean="0"/>
              <a:t>‹nr.›</a:t>
            </a:fld>
            <a:endParaRPr lang="da-DK"/>
          </a:p>
        </p:txBody>
      </p:sp>
    </p:spTree>
    <p:extLst>
      <p:ext uri="{BB962C8B-B14F-4D97-AF65-F5344CB8AC3E}">
        <p14:creationId xmlns:p14="http://schemas.microsoft.com/office/powerpoint/2010/main" val="202504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79EC6-FC7F-DE86-A373-1A4B707EADD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1E75E56-BE0E-6783-5D35-1A3122FA0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1C112A8-3A24-BAE2-C3EC-8C287BF15F9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2BC5D2E-B3F9-D662-6B9E-B5BFCDC9DF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EE8874A-AE5D-86FB-8F14-0DCF962B7A6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D55DC45-AD32-42B3-B083-CCBB57A91D0F}"/>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8" name="Pladsholder til sidefod 7">
            <a:extLst>
              <a:ext uri="{FF2B5EF4-FFF2-40B4-BE49-F238E27FC236}">
                <a16:creationId xmlns:a16="http://schemas.microsoft.com/office/drawing/2014/main" id="{BE45F4EE-647A-C363-008E-A125EE2B8F74}"/>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BD25EAB-3A79-93F2-C522-157DAEC04E30}"/>
              </a:ext>
            </a:extLst>
          </p:cNvPr>
          <p:cNvSpPr>
            <a:spLocks noGrp="1"/>
          </p:cNvSpPr>
          <p:nvPr>
            <p:ph type="sldNum" sz="quarter" idx="12"/>
          </p:nvPr>
        </p:nvSpPr>
        <p:spPr/>
        <p:txBody>
          <a:bodyPr/>
          <a:lstStyle/>
          <a:p>
            <a:fld id="{11983795-471D-48E3-A1E4-A775978276BC}" type="slidenum">
              <a:rPr lang="da-DK" smtClean="0"/>
              <a:t>‹nr.›</a:t>
            </a:fld>
            <a:endParaRPr lang="da-DK"/>
          </a:p>
        </p:txBody>
      </p:sp>
    </p:spTree>
    <p:extLst>
      <p:ext uri="{BB962C8B-B14F-4D97-AF65-F5344CB8AC3E}">
        <p14:creationId xmlns:p14="http://schemas.microsoft.com/office/powerpoint/2010/main" val="236122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1E3A3-B041-E3C8-8F83-DCDD320C258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EF97A47-C0AA-7FF3-4DDB-1027E1B2C80A}"/>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4" name="Pladsholder til sidefod 3">
            <a:extLst>
              <a:ext uri="{FF2B5EF4-FFF2-40B4-BE49-F238E27FC236}">
                <a16:creationId xmlns:a16="http://schemas.microsoft.com/office/drawing/2014/main" id="{D544F051-E991-26B0-A30A-E5EEA96B630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AFE0959-1371-37BF-1C79-B92429BE7346}"/>
              </a:ext>
            </a:extLst>
          </p:cNvPr>
          <p:cNvSpPr>
            <a:spLocks noGrp="1"/>
          </p:cNvSpPr>
          <p:nvPr>
            <p:ph type="sldNum" sz="quarter" idx="12"/>
          </p:nvPr>
        </p:nvSpPr>
        <p:spPr/>
        <p:txBody>
          <a:bodyPr/>
          <a:lstStyle/>
          <a:p>
            <a:fld id="{11983795-471D-48E3-A1E4-A775978276BC}" type="slidenum">
              <a:rPr lang="da-DK" smtClean="0"/>
              <a:t>‹nr.›</a:t>
            </a:fld>
            <a:endParaRPr lang="da-DK"/>
          </a:p>
        </p:txBody>
      </p:sp>
    </p:spTree>
    <p:extLst>
      <p:ext uri="{BB962C8B-B14F-4D97-AF65-F5344CB8AC3E}">
        <p14:creationId xmlns:p14="http://schemas.microsoft.com/office/powerpoint/2010/main" val="333591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BEC9356-0786-82D9-2015-F22907804157}"/>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3" name="Pladsholder til sidefod 2">
            <a:extLst>
              <a:ext uri="{FF2B5EF4-FFF2-40B4-BE49-F238E27FC236}">
                <a16:creationId xmlns:a16="http://schemas.microsoft.com/office/drawing/2014/main" id="{0E5FC68B-2DFA-4468-B8AC-A58F3A1A371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33E72E2-6E1B-8A59-708C-7E0A381921DF}"/>
              </a:ext>
            </a:extLst>
          </p:cNvPr>
          <p:cNvSpPr>
            <a:spLocks noGrp="1"/>
          </p:cNvSpPr>
          <p:nvPr>
            <p:ph type="sldNum" sz="quarter" idx="12"/>
          </p:nvPr>
        </p:nvSpPr>
        <p:spPr/>
        <p:txBody>
          <a:bodyPr/>
          <a:lstStyle/>
          <a:p>
            <a:fld id="{11983795-471D-48E3-A1E4-A775978276BC}" type="slidenum">
              <a:rPr lang="da-DK" smtClean="0"/>
              <a:t>‹nr.›</a:t>
            </a:fld>
            <a:endParaRPr lang="da-DK"/>
          </a:p>
        </p:txBody>
      </p:sp>
    </p:spTree>
    <p:extLst>
      <p:ext uri="{BB962C8B-B14F-4D97-AF65-F5344CB8AC3E}">
        <p14:creationId xmlns:p14="http://schemas.microsoft.com/office/powerpoint/2010/main" val="74268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2729E-16ED-7222-C784-62131B64236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25E578A-BC9C-2EF4-9C1C-14192AFEB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77C3A1C-79E5-B4E6-6C3A-80BB8A014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267E68F-4A17-A3E2-CDC5-DF5AF06EA21D}"/>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6" name="Pladsholder til sidefod 5">
            <a:extLst>
              <a:ext uri="{FF2B5EF4-FFF2-40B4-BE49-F238E27FC236}">
                <a16:creationId xmlns:a16="http://schemas.microsoft.com/office/drawing/2014/main" id="{B978F911-0D48-BA24-B527-AF2742D0E2C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CD0AAC2-2590-F10A-4D75-2CF42AA0F627}"/>
              </a:ext>
            </a:extLst>
          </p:cNvPr>
          <p:cNvSpPr>
            <a:spLocks noGrp="1"/>
          </p:cNvSpPr>
          <p:nvPr>
            <p:ph type="sldNum" sz="quarter" idx="12"/>
          </p:nvPr>
        </p:nvSpPr>
        <p:spPr/>
        <p:txBody>
          <a:bodyPr/>
          <a:lstStyle/>
          <a:p>
            <a:fld id="{11983795-471D-48E3-A1E4-A775978276BC}" type="slidenum">
              <a:rPr lang="da-DK" smtClean="0"/>
              <a:t>‹nr.›</a:t>
            </a:fld>
            <a:endParaRPr lang="da-DK"/>
          </a:p>
        </p:txBody>
      </p:sp>
    </p:spTree>
    <p:extLst>
      <p:ext uri="{BB962C8B-B14F-4D97-AF65-F5344CB8AC3E}">
        <p14:creationId xmlns:p14="http://schemas.microsoft.com/office/powerpoint/2010/main" val="208613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74F1E-8CB0-891E-4DA4-D19A940A635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453E982-C1DE-B268-5A70-09560EAC2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53E1A09-63FF-9EF0-6AB2-732C81D1E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72BFCBF-9994-BA68-3E4C-106636435C7B}"/>
              </a:ext>
            </a:extLst>
          </p:cNvPr>
          <p:cNvSpPr>
            <a:spLocks noGrp="1"/>
          </p:cNvSpPr>
          <p:nvPr>
            <p:ph type="dt" sz="half" idx="10"/>
          </p:nvPr>
        </p:nvSpPr>
        <p:spPr/>
        <p:txBody>
          <a:bodyPr/>
          <a:lstStyle/>
          <a:p>
            <a:fld id="{D43C53D2-3CCB-4DE3-8845-8BF795AC0532}" type="datetimeFigureOut">
              <a:rPr lang="da-DK" smtClean="0"/>
              <a:t>15-01-2025</a:t>
            </a:fld>
            <a:endParaRPr lang="da-DK"/>
          </a:p>
        </p:txBody>
      </p:sp>
      <p:sp>
        <p:nvSpPr>
          <p:cNvPr id="6" name="Pladsholder til sidefod 5">
            <a:extLst>
              <a:ext uri="{FF2B5EF4-FFF2-40B4-BE49-F238E27FC236}">
                <a16:creationId xmlns:a16="http://schemas.microsoft.com/office/drawing/2014/main" id="{22D688D7-B619-FE62-7AAB-0F416966E77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4CF28B6-6838-B1E8-3B19-1728CEBD9077}"/>
              </a:ext>
            </a:extLst>
          </p:cNvPr>
          <p:cNvSpPr>
            <a:spLocks noGrp="1"/>
          </p:cNvSpPr>
          <p:nvPr>
            <p:ph type="sldNum" sz="quarter" idx="12"/>
          </p:nvPr>
        </p:nvSpPr>
        <p:spPr/>
        <p:txBody>
          <a:bodyPr/>
          <a:lstStyle/>
          <a:p>
            <a:fld id="{11983795-471D-48E3-A1E4-A775978276BC}" type="slidenum">
              <a:rPr lang="da-DK" smtClean="0"/>
              <a:t>‹nr.›</a:t>
            </a:fld>
            <a:endParaRPr lang="da-DK"/>
          </a:p>
        </p:txBody>
      </p:sp>
    </p:spTree>
    <p:extLst>
      <p:ext uri="{BB962C8B-B14F-4D97-AF65-F5344CB8AC3E}">
        <p14:creationId xmlns:p14="http://schemas.microsoft.com/office/powerpoint/2010/main" val="20122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B56EF6E-323A-A250-C359-E3E9519D5D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8A6B604-6E12-E81C-700D-A02039EFC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2E4E574-0193-D04A-B412-27D279D405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3C53D2-3CCB-4DE3-8845-8BF795AC0532}" type="datetimeFigureOut">
              <a:rPr lang="da-DK" smtClean="0"/>
              <a:t>15-01-2025</a:t>
            </a:fld>
            <a:endParaRPr lang="da-DK"/>
          </a:p>
        </p:txBody>
      </p:sp>
      <p:sp>
        <p:nvSpPr>
          <p:cNvPr id="5" name="Pladsholder til sidefod 4">
            <a:extLst>
              <a:ext uri="{FF2B5EF4-FFF2-40B4-BE49-F238E27FC236}">
                <a16:creationId xmlns:a16="http://schemas.microsoft.com/office/drawing/2014/main" id="{89A539B5-8523-CEA4-6223-99C3AAEEA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5D165BA-80AB-F186-2D83-B37DA34F6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983795-471D-48E3-A1E4-A775978276BC}" type="slidenum">
              <a:rPr lang="da-DK" smtClean="0"/>
              <a:t>‹nr.›</a:t>
            </a:fld>
            <a:endParaRPr lang="da-DK"/>
          </a:p>
        </p:txBody>
      </p:sp>
    </p:spTree>
    <p:extLst>
      <p:ext uri="{BB962C8B-B14F-4D97-AF65-F5344CB8AC3E}">
        <p14:creationId xmlns:p14="http://schemas.microsoft.com/office/powerpoint/2010/main" val="10159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alborgstift.d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olkekirkensintranet.dk/vejledninger/folkekirkens-bygninger-og-arealer/folkekirkens-bygninger-og-areal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kirkeplan.dk/" TargetMode="External"/><Relationship Id="rId3" Type="http://schemas.openxmlformats.org/officeDocument/2006/relationships/hyperlink" Target="http://www.altomkirkegaarde.dk/" TargetMode="External"/><Relationship Id="rId7" Type="http://schemas.openxmlformats.org/officeDocument/2006/relationships/hyperlink" Target="http://www.korttilkirken.dk/" TargetMode="External"/><Relationship Id="rId2" Type="http://schemas.openxmlformats.org/officeDocument/2006/relationships/hyperlink" Target="http://www.tilgaengelighed.km.dk/" TargetMode="External"/><Relationship Id="rId1" Type="http://schemas.openxmlformats.org/officeDocument/2006/relationships/slideLayout" Target="../slideLayouts/slideLayout2.xml"/><Relationship Id="rId6" Type="http://schemas.openxmlformats.org/officeDocument/2006/relationships/hyperlink" Target="http://www.kalkmalerier.dk/" TargetMode="External"/><Relationship Id="rId5" Type="http://schemas.openxmlformats.org/officeDocument/2006/relationships/hyperlink" Target="http://www.altertavler.dk/" TargetMode="External"/><Relationship Id="rId10" Type="http://schemas.openxmlformats.org/officeDocument/2006/relationships/hyperlink" Target="https://www.retsinformation.dk/eli/lta/2018/55" TargetMode="External"/><Relationship Id="rId4" Type="http://schemas.openxmlformats.org/officeDocument/2006/relationships/hyperlink" Target="http://www.danmarkskirker.natmus.dk/" TargetMode="External"/><Relationship Id="rId9" Type="http://schemas.openxmlformats.org/officeDocument/2006/relationships/hyperlink" Target="http://www.fredninger.d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aalborgstift.dk/" TargetMode="External"/><Relationship Id="rId2" Type="http://schemas.openxmlformats.org/officeDocument/2006/relationships/hyperlink" Target="mailto:kmaal@km.d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iftsjura.dk/" TargetMode="External"/><Relationship Id="rId2" Type="http://schemas.openxmlformats.org/officeDocument/2006/relationships/hyperlink" Target="https://folkekirkensintranet.dk/vejledninge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tsinformation.dk/eli/lta/2023/129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retsinformation.dk/eli/lta/2016/1172" TargetMode="External"/><Relationship Id="rId4" Type="http://schemas.openxmlformats.org/officeDocument/2006/relationships/hyperlink" Target="https://www.retsinformation.dk/eli/lta/2016/11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B2357-0882-AFB7-3F20-99A2F2DB76DB}"/>
              </a:ext>
            </a:extLst>
          </p:cNvPr>
          <p:cNvSpPr>
            <a:spLocks noGrp="1"/>
          </p:cNvSpPr>
          <p:nvPr>
            <p:ph type="ctrTitle"/>
          </p:nvPr>
        </p:nvSpPr>
        <p:spPr>
          <a:xfrm>
            <a:off x="1588008" y="1414971"/>
            <a:ext cx="9144000" cy="2387600"/>
          </a:xfrm>
        </p:spPr>
        <p:txBody>
          <a:bodyPr>
            <a:normAutofit fontScale="90000"/>
          </a:bodyPr>
          <a:lstStyle/>
          <a:p>
            <a:r>
              <a:rPr lang="da-DK" b="1" dirty="0"/>
              <a:t>Kursusdag for menighedsrådsmedlemmer i Frederikshavn provsti</a:t>
            </a:r>
          </a:p>
        </p:txBody>
      </p:sp>
      <p:sp>
        <p:nvSpPr>
          <p:cNvPr id="3" name="Undertitel 2">
            <a:extLst>
              <a:ext uri="{FF2B5EF4-FFF2-40B4-BE49-F238E27FC236}">
                <a16:creationId xmlns:a16="http://schemas.microsoft.com/office/drawing/2014/main" id="{DD4DF3F4-9B3C-781A-4389-5584B9016B87}"/>
              </a:ext>
            </a:extLst>
          </p:cNvPr>
          <p:cNvSpPr>
            <a:spLocks noGrp="1"/>
          </p:cNvSpPr>
          <p:nvPr>
            <p:ph type="subTitle" idx="1"/>
          </p:nvPr>
        </p:nvSpPr>
        <p:spPr>
          <a:xfrm>
            <a:off x="1524000" y="4168966"/>
            <a:ext cx="9144000" cy="1655762"/>
          </a:xfrm>
        </p:spPr>
        <p:txBody>
          <a:bodyPr/>
          <a:lstStyle/>
          <a:p>
            <a:r>
              <a:rPr lang="da-DK" dirty="0"/>
              <a:t>18. januar 2025</a:t>
            </a:r>
          </a:p>
          <a:p>
            <a:r>
              <a:rPr lang="da-DK" dirty="0"/>
              <a:t>Chefkonsulent Pernille Bunk Stølefjell, Aalborg Stift</a:t>
            </a:r>
          </a:p>
        </p:txBody>
      </p:sp>
    </p:spTree>
    <p:extLst>
      <p:ext uri="{BB962C8B-B14F-4D97-AF65-F5344CB8AC3E}">
        <p14:creationId xmlns:p14="http://schemas.microsoft.com/office/powerpoint/2010/main" val="351016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D8DD3-153F-F86F-8230-C1EDD88EEDBF}"/>
              </a:ext>
            </a:extLst>
          </p:cNvPr>
          <p:cNvSpPr>
            <a:spLocks noGrp="1"/>
          </p:cNvSpPr>
          <p:nvPr>
            <p:ph type="title"/>
          </p:nvPr>
        </p:nvSpPr>
        <p:spPr/>
        <p:txBody>
          <a:bodyPr/>
          <a:lstStyle/>
          <a:p>
            <a:r>
              <a:rPr lang="da-DK" b="1" dirty="0"/>
              <a:t>Overblik over systemet</a:t>
            </a:r>
          </a:p>
        </p:txBody>
      </p:sp>
      <p:sp>
        <p:nvSpPr>
          <p:cNvPr id="3" name="Pladsholder til indhold 2">
            <a:extLst>
              <a:ext uri="{FF2B5EF4-FFF2-40B4-BE49-F238E27FC236}">
                <a16:creationId xmlns:a16="http://schemas.microsoft.com/office/drawing/2014/main" id="{4454206F-295C-34E4-CBB0-49E95C03A5D1}"/>
              </a:ext>
            </a:extLst>
          </p:cNvPr>
          <p:cNvSpPr>
            <a:spLocks noGrp="1"/>
          </p:cNvSpPr>
          <p:nvPr>
            <p:ph idx="1"/>
          </p:nvPr>
        </p:nvSpPr>
        <p:spPr/>
        <p:txBody>
          <a:bodyPr>
            <a:normAutofit lnSpcReduction="10000"/>
          </a:bodyPr>
          <a:lstStyle/>
          <a:p>
            <a:r>
              <a:rPr lang="da-DK" dirty="0"/>
              <a:t>Det kirkelige system består af 3 selvstændige myndigheder:</a:t>
            </a:r>
          </a:p>
          <a:p>
            <a:endParaRPr lang="da-DK" dirty="0"/>
          </a:p>
          <a:p>
            <a:endParaRPr lang="da-DK" dirty="0"/>
          </a:p>
          <a:p>
            <a:endParaRPr lang="da-DK" dirty="0"/>
          </a:p>
          <a:p>
            <a:endParaRPr lang="da-DK" dirty="0"/>
          </a:p>
          <a:p>
            <a:endParaRPr lang="da-DK" dirty="0"/>
          </a:p>
          <a:p>
            <a:endParaRPr lang="da-DK" dirty="0"/>
          </a:p>
          <a:p>
            <a:pPr marL="0" indent="0">
              <a:buNone/>
            </a:pPr>
            <a:r>
              <a:rPr lang="da-DK" dirty="0"/>
              <a:t>Menighedsrådet		Provstiudvalget		Stiftsøvrigheden</a:t>
            </a:r>
          </a:p>
          <a:p>
            <a:pPr marL="0" indent="0">
              <a:buNone/>
            </a:pPr>
            <a:r>
              <a:rPr lang="da-DK" sz="2200" i="1" dirty="0"/>
              <a:t>Initiativ og vedligehold		Primært økonomi		Godkender byggesager</a:t>
            </a:r>
          </a:p>
        </p:txBody>
      </p:sp>
      <p:pic>
        <p:nvPicPr>
          <p:cNvPr id="5" name="Billede 4" descr="Et billede, der indeholder Grafik, design&#10;&#10;Automatisk genereret beskrivelse">
            <a:extLst>
              <a:ext uri="{FF2B5EF4-FFF2-40B4-BE49-F238E27FC236}">
                <a16:creationId xmlns:a16="http://schemas.microsoft.com/office/drawing/2014/main" id="{A9922202-54F3-0123-811D-0F2335B43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15" y="2602990"/>
            <a:ext cx="2159509" cy="2159509"/>
          </a:xfrm>
          <a:prstGeom prst="rect">
            <a:avLst/>
          </a:prstGeom>
        </p:spPr>
      </p:pic>
      <p:pic>
        <p:nvPicPr>
          <p:cNvPr id="7" name="Billede 6">
            <a:extLst>
              <a:ext uri="{FF2B5EF4-FFF2-40B4-BE49-F238E27FC236}">
                <a16:creationId xmlns:a16="http://schemas.microsoft.com/office/drawing/2014/main" id="{A508504D-9568-AC0D-0CE8-3BA3D023F882}"/>
              </a:ext>
            </a:extLst>
          </p:cNvPr>
          <p:cNvPicPr>
            <a:picLocks noChangeAspect="1"/>
          </p:cNvPicPr>
          <p:nvPr/>
        </p:nvPicPr>
        <p:blipFill>
          <a:blip r:embed="rId3"/>
          <a:srcRect l="4373" t="2126" r="-4373" b="-2126"/>
          <a:stretch/>
        </p:blipFill>
        <p:spPr>
          <a:xfrm>
            <a:off x="5229169" y="3448844"/>
            <a:ext cx="1306886" cy="933490"/>
          </a:xfrm>
          <a:prstGeom prst="rect">
            <a:avLst/>
          </a:prstGeom>
        </p:spPr>
      </p:pic>
      <p:pic>
        <p:nvPicPr>
          <p:cNvPr id="9" name="Billede 8" descr="Et billede, der indeholder symbol, kunst&#10;&#10;Automatisk genereret beskrivelse">
            <a:extLst>
              <a:ext uri="{FF2B5EF4-FFF2-40B4-BE49-F238E27FC236}">
                <a16:creationId xmlns:a16="http://schemas.microsoft.com/office/drawing/2014/main" id="{E9703CCA-C4A6-B09F-2944-661A3B148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0087" y="2602990"/>
            <a:ext cx="2347913" cy="2347913"/>
          </a:xfrm>
          <a:prstGeom prst="rect">
            <a:avLst/>
          </a:prstGeom>
        </p:spPr>
      </p:pic>
    </p:spTree>
    <p:extLst>
      <p:ext uri="{BB962C8B-B14F-4D97-AF65-F5344CB8AC3E}">
        <p14:creationId xmlns:p14="http://schemas.microsoft.com/office/powerpoint/2010/main" val="209510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C0A78-FDEE-3831-CCA8-C522E12C9D4B}"/>
              </a:ext>
            </a:extLst>
          </p:cNvPr>
          <p:cNvSpPr>
            <a:spLocks noGrp="1"/>
          </p:cNvSpPr>
          <p:nvPr>
            <p:ph type="title"/>
          </p:nvPr>
        </p:nvSpPr>
        <p:spPr/>
        <p:txBody>
          <a:bodyPr/>
          <a:lstStyle/>
          <a:p>
            <a:r>
              <a:rPr lang="da-DK" b="1" dirty="0"/>
              <a:t>Menighedsrådets ansvar</a:t>
            </a:r>
          </a:p>
        </p:txBody>
      </p:sp>
      <p:sp>
        <p:nvSpPr>
          <p:cNvPr id="3" name="Pladsholder til indhold 2">
            <a:extLst>
              <a:ext uri="{FF2B5EF4-FFF2-40B4-BE49-F238E27FC236}">
                <a16:creationId xmlns:a16="http://schemas.microsoft.com/office/drawing/2014/main" id="{4AB1A585-15B1-D087-199D-554F2074EB2F}"/>
              </a:ext>
            </a:extLst>
          </p:cNvPr>
          <p:cNvSpPr>
            <a:spLocks noGrp="1"/>
          </p:cNvSpPr>
          <p:nvPr>
            <p:ph idx="1"/>
          </p:nvPr>
        </p:nvSpPr>
        <p:spPr/>
        <p:txBody>
          <a:bodyPr>
            <a:normAutofit fontScale="85000" lnSpcReduction="20000"/>
          </a:bodyPr>
          <a:lstStyle/>
          <a:p>
            <a:pPr algn="l">
              <a:spcBef>
                <a:spcPts val="1500"/>
              </a:spcBef>
              <a:spcAft>
                <a:spcPts val="1500"/>
              </a:spcAft>
            </a:pPr>
            <a:r>
              <a:rPr lang="da-DK" b="0" i="0" dirty="0">
                <a:effectLst/>
                <a:latin typeface="+mj-lt"/>
              </a:rPr>
              <a:t>Det er menighedsrådet, der er bestyrelse for kirkerne og kirkegårdene, og derfor ansvarlige for at de generelt fremstår i velholdt stand herunder løbende vedligehold og tilsyn</a:t>
            </a:r>
          </a:p>
          <a:p>
            <a:pPr algn="l">
              <a:spcBef>
                <a:spcPts val="1500"/>
              </a:spcBef>
              <a:spcAft>
                <a:spcPts val="1500"/>
              </a:spcAft>
            </a:pPr>
            <a:r>
              <a:rPr lang="da-DK" b="0" i="0" dirty="0">
                <a:effectLst/>
                <a:latin typeface="+mj-lt"/>
              </a:rPr>
              <a:t>I det daglige er det menighedsrådet, der har ansvaret for opsynet med kirken og det daglige vedligehold</a:t>
            </a:r>
          </a:p>
          <a:p>
            <a:pPr algn="l">
              <a:spcBef>
                <a:spcPts val="1500"/>
              </a:spcBef>
              <a:spcAft>
                <a:spcPts val="1500"/>
              </a:spcAft>
            </a:pPr>
            <a:r>
              <a:rPr lang="da-DK" b="0" i="0" dirty="0">
                <a:effectLst/>
                <a:latin typeface="+mj-lt"/>
              </a:rPr>
              <a:t>Det der kan karakteriseres som dagligt vedligehold kan menighedsrådet selv træffe beslutning om, men der er andre områder hvor menighedsrådets ønsker og planer skal godkendes af enten provstiudvalget eller stiftsøvrigheden</a:t>
            </a:r>
          </a:p>
          <a:p>
            <a:pPr algn="l">
              <a:spcBef>
                <a:spcPts val="1500"/>
              </a:spcBef>
              <a:spcAft>
                <a:spcPts val="1500"/>
              </a:spcAft>
            </a:pPr>
            <a:r>
              <a:rPr lang="da-DK" b="0" i="0" dirty="0">
                <a:effectLst/>
                <a:latin typeface="+mj-lt"/>
              </a:rPr>
              <a:t>Menighedsrådet har også initiativretten til større ombygninger, renoveringer og omlægning af kirkegården. Ofte drøfter man ønsker eller behov for renovering/ombygning/nybyg o.l. på provstesyn</a:t>
            </a:r>
          </a:p>
        </p:txBody>
      </p:sp>
    </p:spTree>
    <p:extLst>
      <p:ext uri="{BB962C8B-B14F-4D97-AF65-F5344CB8AC3E}">
        <p14:creationId xmlns:p14="http://schemas.microsoft.com/office/powerpoint/2010/main" val="68822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63339-2744-9D4B-8F5D-B990FD8257E2}"/>
              </a:ext>
            </a:extLst>
          </p:cNvPr>
          <p:cNvSpPr>
            <a:spLocks noGrp="1"/>
          </p:cNvSpPr>
          <p:nvPr>
            <p:ph type="title"/>
          </p:nvPr>
        </p:nvSpPr>
        <p:spPr/>
        <p:txBody>
          <a:bodyPr/>
          <a:lstStyle/>
          <a:p>
            <a:r>
              <a:rPr lang="da-DK" b="1"/>
              <a:t>Hvem har kompetence til hvad?</a:t>
            </a:r>
            <a:endParaRPr lang="da-DK" b="1" dirty="0"/>
          </a:p>
        </p:txBody>
      </p:sp>
      <p:pic>
        <p:nvPicPr>
          <p:cNvPr id="5" name="Pladsholder til indhold 4">
            <a:extLst>
              <a:ext uri="{FF2B5EF4-FFF2-40B4-BE49-F238E27FC236}">
                <a16:creationId xmlns:a16="http://schemas.microsoft.com/office/drawing/2014/main" id="{4C8144F2-4043-92FB-A117-6843CCFF33E8}"/>
              </a:ext>
            </a:extLst>
          </p:cNvPr>
          <p:cNvPicPr>
            <a:picLocks noGrp="1" noChangeAspect="1"/>
          </p:cNvPicPr>
          <p:nvPr>
            <p:ph idx="1"/>
          </p:nvPr>
        </p:nvPicPr>
        <p:blipFill>
          <a:blip r:embed="rId2"/>
          <a:stretch>
            <a:fillRect/>
          </a:stretch>
        </p:blipFill>
        <p:spPr>
          <a:xfrm>
            <a:off x="2059752" y="1393020"/>
            <a:ext cx="8072495" cy="5233205"/>
          </a:xfrm>
        </p:spPr>
      </p:pic>
      <p:sp>
        <p:nvSpPr>
          <p:cNvPr id="6" name="Rektangel 5">
            <a:extLst>
              <a:ext uri="{FF2B5EF4-FFF2-40B4-BE49-F238E27FC236}">
                <a16:creationId xmlns:a16="http://schemas.microsoft.com/office/drawing/2014/main" id="{88543006-77E9-AFF6-DCF7-4F3D6D9AD448}"/>
              </a:ext>
            </a:extLst>
          </p:cNvPr>
          <p:cNvSpPr/>
          <p:nvPr/>
        </p:nvSpPr>
        <p:spPr>
          <a:xfrm>
            <a:off x="1743075" y="4943475"/>
            <a:ext cx="2619375" cy="1762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991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65775-AD86-4C4B-A7E6-BBDF4F20D4F0}"/>
              </a:ext>
            </a:extLst>
          </p:cNvPr>
          <p:cNvSpPr>
            <a:spLocks noGrp="1"/>
          </p:cNvSpPr>
          <p:nvPr>
            <p:ph type="title"/>
          </p:nvPr>
        </p:nvSpPr>
        <p:spPr/>
        <p:txBody>
          <a:bodyPr/>
          <a:lstStyle/>
          <a:p>
            <a:r>
              <a:rPr lang="da-DK" b="1" dirty="0"/>
              <a:t>Menighedsrådets kompetence</a:t>
            </a:r>
          </a:p>
        </p:txBody>
      </p:sp>
      <p:sp>
        <p:nvSpPr>
          <p:cNvPr id="4" name="Pladsholder til indhold 3">
            <a:extLst>
              <a:ext uri="{FF2B5EF4-FFF2-40B4-BE49-F238E27FC236}">
                <a16:creationId xmlns:a16="http://schemas.microsoft.com/office/drawing/2014/main" id="{AD07E254-1A10-DE8A-ADFE-BBE4F609F670}"/>
              </a:ext>
            </a:extLst>
          </p:cNvPr>
          <p:cNvSpPr>
            <a:spLocks noGrp="1"/>
          </p:cNvSpPr>
          <p:nvPr>
            <p:ph idx="1"/>
          </p:nvPr>
        </p:nvSpPr>
        <p:spPr/>
        <p:txBody>
          <a:bodyPr>
            <a:normAutofit fontScale="62500" lnSpcReduction="20000"/>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r>
              <a:rPr lang="da-DK" dirty="0"/>
              <a:t>Derudover har menighedsrådet initiativretten i byggesager, som skal godkendes af enten provstiudvalget eller stiftsøvrigheden</a:t>
            </a:r>
          </a:p>
        </p:txBody>
      </p:sp>
      <p:pic>
        <p:nvPicPr>
          <p:cNvPr id="8" name="Billede 7">
            <a:extLst>
              <a:ext uri="{FF2B5EF4-FFF2-40B4-BE49-F238E27FC236}">
                <a16:creationId xmlns:a16="http://schemas.microsoft.com/office/drawing/2014/main" id="{F8C02F22-3F04-7DA7-699E-E20EF4F23A42}"/>
              </a:ext>
            </a:extLst>
          </p:cNvPr>
          <p:cNvPicPr>
            <a:picLocks noChangeAspect="1"/>
          </p:cNvPicPr>
          <p:nvPr/>
        </p:nvPicPr>
        <p:blipFill>
          <a:blip r:embed="rId2"/>
          <a:stretch>
            <a:fillRect/>
          </a:stretch>
        </p:blipFill>
        <p:spPr>
          <a:xfrm>
            <a:off x="2038145" y="1542805"/>
            <a:ext cx="3238705" cy="3869622"/>
          </a:xfrm>
          <a:prstGeom prst="rect">
            <a:avLst/>
          </a:prstGeom>
        </p:spPr>
      </p:pic>
      <p:pic>
        <p:nvPicPr>
          <p:cNvPr id="11" name="Billede 10">
            <a:extLst>
              <a:ext uri="{FF2B5EF4-FFF2-40B4-BE49-F238E27FC236}">
                <a16:creationId xmlns:a16="http://schemas.microsoft.com/office/drawing/2014/main" id="{32F9D5A4-2C48-376E-4B35-A4B23A658F09}"/>
              </a:ext>
            </a:extLst>
          </p:cNvPr>
          <p:cNvPicPr>
            <a:picLocks noChangeAspect="1"/>
          </p:cNvPicPr>
          <p:nvPr/>
        </p:nvPicPr>
        <p:blipFill>
          <a:blip r:embed="rId3"/>
          <a:stretch>
            <a:fillRect/>
          </a:stretch>
        </p:blipFill>
        <p:spPr>
          <a:xfrm>
            <a:off x="5867401" y="1825625"/>
            <a:ext cx="3048382" cy="3588200"/>
          </a:xfrm>
          <a:prstGeom prst="rect">
            <a:avLst/>
          </a:prstGeom>
        </p:spPr>
      </p:pic>
    </p:spTree>
    <p:extLst>
      <p:ext uri="{BB962C8B-B14F-4D97-AF65-F5344CB8AC3E}">
        <p14:creationId xmlns:p14="http://schemas.microsoft.com/office/powerpoint/2010/main" val="168864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14271-1D35-B1EC-EA89-36D991549D24}"/>
              </a:ext>
            </a:extLst>
          </p:cNvPr>
          <p:cNvSpPr>
            <a:spLocks noGrp="1"/>
          </p:cNvSpPr>
          <p:nvPr>
            <p:ph type="title"/>
          </p:nvPr>
        </p:nvSpPr>
        <p:spPr/>
        <p:txBody>
          <a:bodyPr/>
          <a:lstStyle/>
          <a:p>
            <a:r>
              <a:rPr lang="da-DK" b="1" dirty="0"/>
              <a:t>Provstiudvalgets kompetence</a:t>
            </a:r>
          </a:p>
        </p:txBody>
      </p:sp>
      <p:pic>
        <p:nvPicPr>
          <p:cNvPr id="5" name="Pladsholder til indhold 4">
            <a:extLst>
              <a:ext uri="{FF2B5EF4-FFF2-40B4-BE49-F238E27FC236}">
                <a16:creationId xmlns:a16="http://schemas.microsoft.com/office/drawing/2014/main" id="{D3391D82-F442-ADBD-E44E-79F84A407BAF}"/>
              </a:ext>
            </a:extLst>
          </p:cNvPr>
          <p:cNvPicPr>
            <a:picLocks noGrp="1" noChangeAspect="1"/>
          </p:cNvPicPr>
          <p:nvPr>
            <p:ph idx="1"/>
          </p:nvPr>
        </p:nvPicPr>
        <p:blipFill>
          <a:blip r:embed="rId2"/>
          <a:stretch>
            <a:fillRect/>
          </a:stretch>
        </p:blipFill>
        <p:spPr>
          <a:xfrm>
            <a:off x="4333875" y="1467565"/>
            <a:ext cx="3107487" cy="5025310"/>
          </a:xfrm>
        </p:spPr>
      </p:pic>
    </p:spTree>
    <p:extLst>
      <p:ext uri="{BB962C8B-B14F-4D97-AF65-F5344CB8AC3E}">
        <p14:creationId xmlns:p14="http://schemas.microsoft.com/office/powerpoint/2010/main" val="371391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3A4BA-6E21-378E-889B-AD70856EF25D}"/>
              </a:ext>
            </a:extLst>
          </p:cNvPr>
          <p:cNvSpPr>
            <a:spLocks noGrp="1"/>
          </p:cNvSpPr>
          <p:nvPr>
            <p:ph type="title"/>
          </p:nvPr>
        </p:nvSpPr>
        <p:spPr/>
        <p:txBody>
          <a:bodyPr/>
          <a:lstStyle/>
          <a:p>
            <a:r>
              <a:rPr lang="da-DK" b="1" dirty="0"/>
              <a:t>Stiftsøvrighedens kompetence</a:t>
            </a:r>
          </a:p>
        </p:txBody>
      </p:sp>
      <p:pic>
        <p:nvPicPr>
          <p:cNvPr id="5" name="Pladsholder til indhold 4">
            <a:extLst>
              <a:ext uri="{FF2B5EF4-FFF2-40B4-BE49-F238E27FC236}">
                <a16:creationId xmlns:a16="http://schemas.microsoft.com/office/drawing/2014/main" id="{BAA58A72-B651-76E4-409E-92B9A0ACFB26}"/>
              </a:ext>
            </a:extLst>
          </p:cNvPr>
          <p:cNvPicPr>
            <a:picLocks noGrp="1" noChangeAspect="1"/>
          </p:cNvPicPr>
          <p:nvPr>
            <p:ph idx="1"/>
          </p:nvPr>
        </p:nvPicPr>
        <p:blipFill>
          <a:blip r:embed="rId2"/>
          <a:stretch>
            <a:fillRect/>
          </a:stretch>
        </p:blipFill>
        <p:spPr>
          <a:xfrm>
            <a:off x="1742870" y="1690688"/>
            <a:ext cx="3562555" cy="4372228"/>
          </a:xfrm>
        </p:spPr>
      </p:pic>
      <p:pic>
        <p:nvPicPr>
          <p:cNvPr id="7" name="Billede 6">
            <a:extLst>
              <a:ext uri="{FF2B5EF4-FFF2-40B4-BE49-F238E27FC236}">
                <a16:creationId xmlns:a16="http://schemas.microsoft.com/office/drawing/2014/main" id="{106CB042-6FE9-8854-88E9-8001A257BB36}"/>
              </a:ext>
            </a:extLst>
          </p:cNvPr>
          <p:cNvPicPr>
            <a:picLocks noChangeAspect="1"/>
          </p:cNvPicPr>
          <p:nvPr/>
        </p:nvPicPr>
        <p:blipFill>
          <a:blip r:embed="rId3"/>
          <a:stretch>
            <a:fillRect/>
          </a:stretch>
        </p:blipFill>
        <p:spPr>
          <a:xfrm>
            <a:off x="5814817" y="2033392"/>
            <a:ext cx="3481583" cy="3481583"/>
          </a:xfrm>
          <a:prstGeom prst="rect">
            <a:avLst/>
          </a:prstGeom>
        </p:spPr>
      </p:pic>
    </p:spTree>
    <p:extLst>
      <p:ext uri="{BB962C8B-B14F-4D97-AF65-F5344CB8AC3E}">
        <p14:creationId xmlns:p14="http://schemas.microsoft.com/office/powerpoint/2010/main" val="162603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90B52-B33B-62AE-BE15-8F37849556C6}"/>
              </a:ext>
            </a:extLst>
          </p:cNvPr>
          <p:cNvSpPr>
            <a:spLocks noGrp="1"/>
          </p:cNvSpPr>
          <p:nvPr>
            <p:ph type="title"/>
          </p:nvPr>
        </p:nvSpPr>
        <p:spPr/>
        <p:txBody>
          <a:bodyPr/>
          <a:lstStyle/>
          <a:p>
            <a:r>
              <a:rPr lang="da-DK" b="1" dirty="0"/>
              <a:t>Hvorfor er det med kompetencen vigtigt?</a:t>
            </a:r>
          </a:p>
        </p:txBody>
      </p:sp>
      <p:sp>
        <p:nvSpPr>
          <p:cNvPr id="3" name="Pladsholder til indhold 2">
            <a:extLst>
              <a:ext uri="{FF2B5EF4-FFF2-40B4-BE49-F238E27FC236}">
                <a16:creationId xmlns:a16="http://schemas.microsoft.com/office/drawing/2014/main" id="{FE9D9C8F-8608-1FAD-559A-6916A1362983}"/>
              </a:ext>
            </a:extLst>
          </p:cNvPr>
          <p:cNvSpPr>
            <a:spLocks noGrp="1"/>
          </p:cNvSpPr>
          <p:nvPr>
            <p:ph idx="1"/>
          </p:nvPr>
        </p:nvSpPr>
        <p:spPr/>
        <p:txBody>
          <a:bodyPr/>
          <a:lstStyle/>
          <a:p>
            <a:r>
              <a:rPr lang="da-DK" dirty="0"/>
              <a:t>Ingen ønsker unødigt bureaukrati – men omvendt ønsker vi heller ikke at ting iværksættes uden den nødvendige tilladelse!</a:t>
            </a:r>
          </a:p>
          <a:p>
            <a:endParaRPr lang="da-DK" dirty="0"/>
          </a:p>
          <a:p>
            <a:r>
              <a:rPr lang="da-DK" dirty="0"/>
              <a:t>Hvorfor vente på en afgørelse fra stiftsøvrigheden hvis menighedsrådet selv har beslutningskompetencen?</a:t>
            </a:r>
          </a:p>
          <a:p>
            <a:pPr marL="0" indent="0">
              <a:buNone/>
            </a:pPr>
            <a:endParaRPr lang="da-DK" dirty="0"/>
          </a:p>
          <a:p>
            <a:endParaRPr lang="da-DK" dirty="0"/>
          </a:p>
        </p:txBody>
      </p:sp>
    </p:spTree>
    <p:extLst>
      <p:ext uri="{BB962C8B-B14F-4D97-AF65-F5344CB8AC3E}">
        <p14:creationId xmlns:p14="http://schemas.microsoft.com/office/powerpoint/2010/main" val="148462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07DC0-7EF4-53FE-C358-121429F3BB25}"/>
              </a:ext>
            </a:extLst>
          </p:cNvPr>
          <p:cNvSpPr>
            <a:spLocks noGrp="1"/>
          </p:cNvSpPr>
          <p:nvPr>
            <p:ph type="title"/>
          </p:nvPr>
        </p:nvSpPr>
        <p:spPr/>
        <p:txBody>
          <a:bodyPr/>
          <a:lstStyle/>
          <a:p>
            <a:r>
              <a:rPr lang="da-DK" b="1" dirty="0"/>
              <a:t>Den gode byggesag</a:t>
            </a:r>
          </a:p>
        </p:txBody>
      </p:sp>
      <p:sp>
        <p:nvSpPr>
          <p:cNvPr id="3" name="Pladsholder til indhold 2">
            <a:extLst>
              <a:ext uri="{FF2B5EF4-FFF2-40B4-BE49-F238E27FC236}">
                <a16:creationId xmlns:a16="http://schemas.microsoft.com/office/drawing/2014/main" id="{8A653B43-517B-0281-9883-160AD357FCF1}"/>
              </a:ext>
            </a:extLst>
          </p:cNvPr>
          <p:cNvSpPr>
            <a:spLocks noGrp="1"/>
          </p:cNvSpPr>
          <p:nvPr>
            <p:ph idx="1"/>
          </p:nvPr>
        </p:nvSpPr>
        <p:spPr/>
        <p:txBody>
          <a:bodyPr>
            <a:normAutofit lnSpcReduction="10000"/>
          </a:bodyPr>
          <a:lstStyle/>
          <a:p>
            <a:pPr marL="0" indent="0">
              <a:buNone/>
            </a:pPr>
            <a:r>
              <a:rPr lang="da-DK" dirty="0"/>
              <a:t>Det gode projekt er:</a:t>
            </a:r>
          </a:p>
          <a:p>
            <a:pPr lvl="1"/>
            <a:r>
              <a:rPr lang="da-DK" dirty="0"/>
              <a:t>Udformet på baggrund af en grundig forundersøgelse</a:t>
            </a:r>
          </a:p>
          <a:p>
            <a:pPr lvl="2"/>
            <a:r>
              <a:rPr lang="da-DK" i="1" dirty="0"/>
              <a:t>Skadesbillede og tilstandsvurdering, projektmotivering og omfang, indhentning af ekstern rådgivning/bistand og evt. besigtigelsesrapporter af historisk inventar, kalkede flader og/eller sten</a:t>
            </a:r>
          </a:p>
          <a:p>
            <a:pPr lvl="2"/>
            <a:endParaRPr lang="da-DK" dirty="0"/>
          </a:p>
          <a:p>
            <a:pPr lvl="1"/>
            <a:r>
              <a:rPr lang="da-DK" dirty="0"/>
              <a:t>Udformet med en bevidsthed om bevaringsværdierne</a:t>
            </a:r>
          </a:p>
          <a:p>
            <a:pPr lvl="2"/>
            <a:r>
              <a:rPr lang="da-DK" i="1" dirty="0"/>
              <a:t>Traditionelle metoder og materialer, langtidsholdbare løsninger, begræns destruktive indgreb, husk følgearbejderne og dokumentation af forandringer</a:t>
            </a:r>
          </a:p>
          <a:p>
            <a:pPr lvl="2"/>
            <a:endParaRPr lang="da-DK" dirty="0"/>
          </a:p>
          <a:p>
            <a:pPr lvl="1"/>
            <a:r>
              <a:rPr lang="da-DK" dirty="0"/>
              <a:t>Velbeskrevet, velillustreret og omfatter relevante bilag</a:t>
            </a:r>
          </a:p>
          <a:p>
            <a:pPr lvl="2"/>
            <a:r>
              <a:rPr lang="da-DK" i="1" dirty="0"/>
              <a:t>Brug ikke billeder fra en anden kirke, og accepter ikke at jeres arkitekt genbruger en tegning fra et tidligere projekt. Husk også konservatortilbud, som ofte glemmes</a:t>
            </a:r>
          </a:p>
        </p:txBody>
      </p:sp>
    </p:spTree>
    <p:extLst>
      <p:ext uri="{BB962C8B-B14F-4D97-AF65-F5344CB8AC3E}">
        <p14:creationId xmlns:p14="http://schemas.microsoft.com/office/powerpoint/2010/main" val="268915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0444F-CC55-8572-1148-AAE45BAA54D9}"/>
              </a:ext>
            </a:extLst>
          </p:cNvPr>
          <p:cNvSpPr>
            <a:spLocks noGrp="1"/>
          </p:cNvSpPr>
          <p:nvPr>
            <p:ph type="title"/>
          </p:nvPr>
        </p:nvSpPr>
        <p:spPr/>
        <p:txBody>
          <a:bodyPr/>
          <a:lstStyle/>
          <a:p>
            <a:r>
              <a:rPr lang="da-DK" b="1" dirty="0"/>
              <a:t>Den gode byggesag</a:t>
            </a:r>
            <a:endParaRPr lang="da-DK" dirty="0"/>
          </a:p>
        </p:txBody>
      </p:sp>
      <p:sp>
        <p:nvSpPr>
          <p:cNvPr id="3" name="Pladsholder til indhold 2">
            <a:extLst>
              <a:ext uri="{FF2B5EF4-FFF2-40B4-BE49-F238E27FC236}">
                <a16:creationId xmlns:a16="http://schemas.microsoft.com/office/drawing/2014/main" id="{98424B41-CB44-8504-41FD-7245BEEEEBE8}"/>
              </a:ext>
            </a:extLst>
          </p:cNvPr>
          <p:cNvSpPr>
            <a:spLocks noGrp="1"/>
          </p:cNvSpPr>
          <p:nvPr>
            <p:ph idx="1"/>
          </p:nvPr>
        </p:nvSpPr>
        <p:spPr/>
        <p:txBody>
          <a:bodyPr/>
          <a:lstStyle/>
          <a:p>
            <a:pPr marL="0" indent="0">
              <a:buNone/>
            </a:pPr>
            <a:r>
              <a:rPr lang="da-DK" dirty="0"/>
              <a:t>Det gode projekt er:</a:t>
            </a:r>
          </a:p>
          <a:p>
            <a:pPr lvl="1"/>
            <a:r>
              <a:rPr lang="da-DK" dirty="0"/>
              <a:t>Velformuleret og overskueligt</a:t>
            </a:r>
          </a:p>
          <a:p>
            <a:pPr lvl="2"/>
            <a:r>
              <a:rPr lang="da-DK" dirty="0"/>
              <a:t>Et projekt bestående af 21 filer i vilkårlig rækkefølge er ikke overskueligt</a:t>
            </a:r>
          </a:p>
          <a:p>
            <a:pPr marL="457200" lvl="1" indent="0">
              <a:buNone/>
            </a:pPr>
            <a:endParaRPr lang="da-DK" dirty="0"/>
          </a:p>
          <a:p>
            <a:pPr marL="0" indent="0">
              <a:buNone/>
            </a:pPr>
            <a:r>
              <a:rPr lang="da-DK" dirty="0"/>
              <a:t>Det gode projekt forholder sig specifikt til kirken og projektets problemstillinger – og til konsulenternes bemærkninger</a:t>
            </a:r>
          </a:p>
          <a:p>
            <a:pPr marL="0" indent="0">
              <a:buNone/>
            </a:pPr>
            <a:endParaRPr lang="da-DK" dirty="0"/>
          </a:p>
          <a:p>
            <a:pPr marL="0" indent="0">
              <a:buNone/>
            </a:pPr>
            <a:r>
              <a:rPr lang="da-DK" dirty="0"/>
              <a:t>Det handler om sikring og bevaring af kulturarven for fremtidens generationer, kvalificering og faglig support samt forskning og formidling til samfundets gavn</a:t>
            </a:r>
          </a:p>
          <a:p>
            <a:endParaRPr lang="da-DK" dirty="0"/>
          </a:p>
        </p:txBody>
      </p:sp>
    </p:spTree>
    <p:extLst>
      <p:ext uri="{BB962C8B-B14F-4D97-AF65-F5344CB8AC3E}">
        <p14:creationId xmlns:p14="http://schemas.microsoft.com/office/powerpoint/2010/main" val="109191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73A5B-14D3-B3E5-AB40-710621750ADF}"/>
              </a:ext>
            </a:extLst>
          </p:cNvPr>
          <p:cNvSpPr>
            <a:spLocks noGrp="1"/>
          </p:cNvSpPr>
          <p:nvPr>
            <p:ph type="title"/>
          </p:nvPr>
        </p:nvSpPr>
        <p:spPr/>
        <p:txBody>
          <a:bodyPr/>
          <a:lstStyle/>
          <a:p>
            <a:r>
              <a:rPr lang="da-DK" b="1" dirty="0"/>
              <a:t>Rådgivningsaftaler</a:t>
            </a:r>
          </a:p>
        </p:txBody>
      </p:sp>
      <p:sp>
        <p:nvSpPr>
          <p:cNvPr id="3" name="Pladsholder til indhold 2">
            <a:extLst>
              <a:ext uri="{FF2B5EF4-FFF2-40B4-BE49-F238E27FC236}">
                <a16:creationId xmlns:a16="http://schemas.microsoft.com/office/drawing/2014/main" id="{51B15683-6378-E73B-50B8-7941294EB073}"/>
              </a:ext>
            </a:extLst>
          </p:cNvPr>
          <p:cNvSpPr>
            <a:spLocks noGrp="1"/>
          </p:cNvSpPr>
          <p:nvPr>
            <p:ph idx="1"/>
          </p:nvPr>
        </p:nvSpPr>
        <p:spPr/>
        <p:txBody>
          <a:bodyPr/>
          <a:lstStyle/>
          <a:p>
            <a:r>
              <a:rPr lang="da-DK" dirty="0"/>
              <a:t>En rådgivningsaftale er en aftale mellem menighedsrådet og rådgiveren (typisk en arkitekt). Aftalen kan sendes til gennemgang hos stiftet</a:t>
            </a:r>
          </a:p>
          <a:p>
            <a:r>
              <a:rPr lang="da-DK" dirty="0"/>
              <a:t>Stiftets gennemgang af rådgivningsaftaler er alene af vejledende karakter og har til formål at sikre, at visse minimumskrav til kontraktens formulering er opfyldt. Den endelige aftale indgås på baggrund af enighed mellem menighedsrådet og deres rådgiver</a:t>
            </a:r>
          </a:p>
          <a:p>
            <a:r>
              <a:rPr lang="da-DK" dirty="0"/>
              <a:t>Stiftet har særligt fokus på den økonomiske ramme, honorar til rådgiveren, ansvar og forsikring</a:t>
            </a:r>
          </a:p>
          <a:p>
            <a:endParaRPr lang="da-DK" dirty="0"/>
          </a:p>
        </p:txBody>
      </p:sp>
    </p:spTree>
    <p:extLst>
      <p:ext uri="{BB962C8B-B14F-4D97-AF65-F5344CB8AC3E}">
        <p14:creationId xmlns:p14="http://schemas.microsoft.com/office/powerpoint/2010/main" val="351520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4B6DA-FEBF-7BA9-CC28-F45F25F0D8FC}"/>
              </a:ext>
            </a:extLst>
          </p:cNvPr>
          <p:cNvSpPr>
            <a:spLocks noGrp="1"/>
          </p:cNvSpPr>
          <p:nvPr>
            <p:ph type="title"/>
          </p:nvPr>
        </p:nvSpPr>
        <p:spPr/>
        <p:txBody>
          <a:bodyPr/>
          <a:lstStyle/>
          <a:p>
            <a:r>
              <a:rPr lang="da-DK" b="1" dirty="0"/>
              <a:t>Hvem er Aalborg Stift?</a:t>
            </a:r>
          </a:p>
        </p:txBody>
      </p:sp>
      <p:sp>
        <p:nvSpPr>
          <p:cNvPr id="3" name="Pladsholder til indhold 2">
            <a:extLst>
              <a:ext uri="{FF2B5EF4-FFF2-40B4-BE49-F238E27FC236}">
                <a16:creationId xmlns:a16="http://schemas.microsoft.com/office/drawing/2014/main" id="{9048579E-ED43-C76E-A329-1822AD16F21A}"/>
              </a:ext>
            </a:extLst>
          </p:cNvPr>
          <p:cNvSpPr>
            <a:spLocks noGrp="1"/>
          </p:cNvSpPr>
          <p:nvPr>
            <p:ph idx="1"/>
          </p:nvPr>
        </p:nvSpPr>
        <p:spPr/>
        <p:txBody>
          <a:bodyPr/>
          <a:lstStyle/>
          <a:p>
            <a:r>
              <a:rPr lang="da-DK" dirty="0"/>
              <a:t>Aalborg Stift er ét af Danmarks ti stifter, med Thomas Reinholdt Rasmussen som biskop</a:t>
            </a:r>
          </a:p>
          <a:p>
            <a:r>
              <a:rPr lang="da-DK" kern="100" dirty="0">
                <a:effectLst/>
                <a:latin typeface="Aptos" panose="020B0004020202020204" pitchFamily="34" charset="0"/>
                <a:ea typeface="Aptos" panose="020B0004020202020204" pitchFamily="34" charset="0"/>
                <a:cs typeface="Times New Roman" panose="02020603050405020304" pitchFamily="18" charset="0"/>
              </a:rPr>
              <a:t>Aalborg Stift består administrativt af 3 dele; Bispeembedet, Stiftsøvrigheden og Stiftsadministrationen. </a:t>
            </a:r>
          </a:p>
          <a:p>
            <a:pPr lvl="1"/>
            <a:r>
              <a:rPr lang="da-DK" kern="100" dirty="0">
                <a:effectLst/>
                <a:latin typeface="Aptos" panose="020B0004020202020204" pitchFamily="34" charset="0"/>
                <a:ea typeface="Aptos" panose="020B0004020202020204" pitchFamily="34" charset="0"/>
                <a:cs typeface="Times New Roman" panose="02020603050405020304" pitchFamily="18" charset="0"/>
              </a:rPr>
              <a:t>Bispeembedet er biskoppen med den myndighed som følger heraf. </a:t>
            </a:r>
          </a:p>
          <a:p>
            <a:pPr lvl="1"/>
            <a:r>
              <a:rPr lang="da-DK" kern="100" dirty="0">
                <a:effectLst/>
                <a:latin typeface="Aptos" panose="020B0004020202020204" pitchFamily="34" charset="0"/>
                <a:ea typeface="Aptos" panose="020B0004020202020204" pitchFamily="34" charset="0"/>
                <a:cs typeface="Times New Roman" panose="02020603050405020304" pitchFamily="18" charset="0"/>
              </a:rPr>
              <a:t>Stiftsøvrigheden er biskoppen og stiftamtmanden i forening. </a:t>
            </a:r>
          </a:p>
          <a:p>
            <a:pPr lvl="1"/>
            <a:r>
              <a:rPr lang="da-DK" kern="100" dirty="0">
                <a:effectLst/>
                <a:latin typeface="Aptos" panose="020B0004020202020204" pitchFamily="34" charset="0"/>
                <a:ea typeface="Aptos" panose="020B0004020202020204" pitchFamily="34" charset="0"/>
                <a:cs typeface="Times New Roman" panose="02020603050405020304" pitchFamily="18" charset="0"/>
              </a:rPr>
              <a:t>Stiftsadministrationen bistår biskoppen og stiftsøvrigheden med varetagelse af de daglige opgaver. Du kan læse mere på </a:t>
            </a:r>
            <a:r>
              <a:rPr lang="da-DK"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www.aalborgstift.dk</a:t>
            </a:r>
            <a:r>
              <a:rPr lang="da-DK"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da-DK" dirty="0"/>
          </a:p>
        </p:txBody>
      </p:sp>
    </p:spTree>
    <p:extLst>
      <p:ext uri="{BB962C8B-B14F-4D97-AF65-F5344CB8AC3E}">
        <p14:creationId xmlns:p14="http://schemas.microsoft.com/office/powerpoint/2010/main" val="368291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65775-AD86-4C4B-A7E6-BBDF4F20D4F0}"/>
              </a:ext>
            </a:extLst>
          </p:cNvPr>
          <p:cNvSpPr>
            <a:spLocks noGrp="1"/>
          </p:cNvSpPr>
          <p:nvPr>
            <p:ph type="title"/>
          </p:nvPr>
        </p:nvSpPr>
        <p:spPr/>
        <p:txBody>
          <a:bodyPr/>
          <a:lstStyle/>
          <a:p>
            <a:r>
              <a:rPr lang="da-DK" b="1" dirty="0"/>
              <a:t>Materiale om rådgivningsaftaler</a:t>
            </a:r>
          </a:p>
        </p:txBody>
      </p:sp>
      <p:pic>
        <p:nvPicPr>
          <p:cNvPr id="5" name="Pladsholder til indhold 4">
            <a:extLst>
              <a:ext uri="{FF2B5EF4-FFF2-40B4-BE49-F238E27FC236}">
                <a16:creationId xmlns:a16="http://schemas.microsoft.com/office/drawing/2014/main" id="{F7A56909-C9DE-4CE7-0757-947BCA09CBC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049527" y="1419224"/>
            <a:ext cx="6324509" cy="5438775"/>
          </a:xfrm>
        </p:spPr>
      </p:pic>
      <p:pic>
        <p:nvPicPr>
          <p:cNvPr id="7" name="Billede 6">
            <a:extLst>
              <a:ext uri="{FF2B5EF4-FFF2-40B4-BE49-F238E27FC236}">
                <a16:creationId xmlns:a16="http://schemas.microsoft.com/office/drawing/2014/main" id="{00F8183E-761E-56DE-283F-158C2D3C31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2853" y="1717657"/>
            <a:ext cx="7716511" cy="4546047"/>
          </a:xfrm>
          <a:prstGeom prst="rect">
            <a:avLst/>
          </a:prstGeom>
        </p:spPr>
      </p:pic>
      <p:pic>
        <p:nvPicPr>
          <p:cNvPr id="9" name="Billede 8">
            <a:extLst>
              <a:ext uri="{FF2B5EF4-FFF2-40B4-BE49-F238E27FC236}">
                <a16:creationId xmlns:a16="http://schemas.microsoft.com/office/drawing/2014/main" id="{318E6892-8C32-C7D1-BC62-C049E7B667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80363" y="2013306"/>
            <a:ext cx="6808463" cy="3954751"/>
          </a:xfrm>
          <a:prstGeom prst="rect">
            <a:avLst/>
          </a:prstGeom>
        </p:spPr>
      </p:pic>
    </p:spTree>
    <p:extLst>
      <p:ext uri="{BB962C8B-B14F-4D97-AF65-F5344CB8AC3E}">
        <p14:creationId xmlns:p14="http://schemas.microsoft.com/office/powerpoint/2010/main" val="39538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D8FEF7-F44D-A3FD-5F15-0D5CE06A77AD}"/>
              </a:ext>
            </a:extLst>
          </p:cNvPr>
          <p:cNvSpPr>
            <a:spLocks noGrp="1"/>
          </p:cNvSpPr>
          <p:nvPr>
            <p:ph type="title"/>
          </p:nvPr>
        </p:nvSpPr>
        <p:spPr/>
        <p:txBody>
          <a:bodyPr/>
          <a:lstStyle/>
          <a:p>
            <a:r>
              <a:rPr lang="da-DK" b="1" dirty="0"/>
              <a:t>Kirkekyndig arkitekt</a:t>
            </a:r>
          </a:p>
        </p:txBody>
      </p:sp>
      <p:sp>
        <p:nvSpPr>
          <p:cNvPr id="3" name="Pladsholder til indhold 2">
            <a:extLst>
              <a:ext uri="{FF2B5EF4-FFF2-40B4-BE49-F238E27FC236}">
                <a16:creationId xmlns:a16="http://schemas.microsoft.com/office/drawing/2014/main" id="{4190B89C-D09A-E1F0-0BE7-01F278F1CE63}"/>
              </a:ext>
            </a:extLst>
          </p:cNvPr>
          <p:cNvSpPr>
            <a:spLocks noGrp="1"/>
          </p:cNvSpPr>
          <p:nvPr>
            <p:ph idx="1"/>
          </p:nvPr>
        </p:nvSpPr>
        <p:spPr/>
        <p:txBody>
          <a:bodyPr>
            <a:normAutofit fontScale="85000" lnSpcReduction="20000"/>
          </a:bodyPr>
          <a:lstStyle/>
          <a:p>
            <a:pPr algn="l">
              <a:spcBef>
                <a:spcPts val="1500"/>
              </a:spcBef>
              <a:spcAft>
                <a:spcPts val="1500"/>
              </a:spcAft>
            </a:pPr>
            <a:r>
              <a:rPr lang="da-DK" b="0" i="0" dirty="0">
                <a:effectLst/>
              </a:rPr>
              <a:t>De fleste renoverings- og byggeprojekter i folkekirken er af en sådan karakter og omfang, at det er et lovkrav at der er en kirkekyndig arkitekt tilknyttet opgaven</a:t>
            </a:r>
            <a:endParaRPr lang="da-DK" dirty="0"/>
          </a:p>
          <a:p>
            <a:pPr algn="l">
              <a:spcBef>
                <a:spcPts val="1500"/>
              </a:spcBef>
              <a:spcAft>
                <a:spcPts val="1500"/>
              </a:spcAft>
            </a:pPr>
            <a:r>
              <a:rPr lang="da-DK" b="0" i="0" dirty="0">
                <a:effectLst/>
              </a:rPr>
              <a:t>Kravet om kirkekyndig arkitektbistand er for at sikre, at hensynet til kirken varetages og at projektet er projekteret af en, som har indsigt i de hensyn, der er på grund af kirkernes særlige karakter</a:t>
            </a:r>
          </a:p>
          <a:p>
            <a:pPr algn="l">
              <a:spcBef>
                <a:spcPts val="1500"/>
              </a:spcBef>
              <a:spcAft>
                <a:spcPts val="1500"/>
              </a:spcAft>
            </a:pPr>
            <a:r>
              <a:rPr lang="da-DK" b="0" i="0" dirty="0">
                <a:effectLst/>
              </a:rPr>
              <a:t>Det kan være en god investering , at der fra starten er en kirkekyndig arkitekt til at projektere, planlægge og evt. efterfølgende holde opsyn med arbejdets udførelse. Dette for at sikre kvalitet i planlægningen og udførelsen af arbejdet</a:t>
            </a:r>
          </a:p>
          <a:p>
            <a:pPr algn="l">
              <a:spcBef>
                <a:spcPts val="1500"/>
              </a:spcBef>
              <a:spcAft>
                <a:spcPts val="1500"/>
              </a:spcAft>
            </a:pPr>
            <a:r>
              <a:rPr lang="da-DK" b="0" i="0" dirty="0">
                <a:effectLst/>
              </a:rPr>
              <a:t>Er der tale om større arbejder på kirkegården, bør menighedsrådet antage en kirkegårdskyndig landskabsarkitekt</a:t>
            </a:r>
          </a:p>
        </p:txBody>
      </p:sp>
    </p:spTree>
    <p:extLst>
      <p:ext uri="{BB962C8B-B14F-4D97-AF65-F5344CB8AC3E}">
        <p14:creationId xmlns:p14="http://schemas.microsoft.com/office/powerpoint/2010/main" val="2035338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6F899-BBD6-C578-51CF-B93F45F28F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FE5D3A-4C35-6AA0-1E63-C1ACA5D7A2F1}"/>
              </a:ext>
            </a:extLst>
          </p:cNvPr>
          <p:cNvSpPr>
            <a:spLocks noGrp="1"/>
          </p:cNvSpPr>
          <p:nvPr>
            <p:ph type="title"/>
          </p:nvPr>
        </p:nvSpPr>
        <p:spPr/>
        <p:txBody>
          <a:bodyPr/>
          <a:lstStyle/>
          <a:p>
            <a:r>
              <a:rPr lang="da-DK" b="1" dirty="0"/>
              <a:t>Byggesagens gang</a:t>
            </a:r>
          </a:p>
        </p:txBody>
      </p:sp>
      <p:sp>
        <p:nvSpPr>
          <p:cNvPr id="3" name="Pladsholder til indhold 2">
            <a:extLst>
              <a:ext uri="{FF2B5EF4-FFF2-40B4-BE49-F238E27FC236}">
                <a16:creationId xmlns:a16="http://schemas.microsoft.com/office/drawing/2014/main" id="{8D1602BC-0321-8986-F1F7-E75DE4D25159}"/>
              </a:ext>
            </a:extLst>
          </p:cNvPr>
          <p:cNvSpPr>
            <a:spLocks noGrp="1"/>
          </p:cNvSpPr>
          <p:nvPr>
            <p:ph idx="1"/>
          </p:nvPr>
        </p:nvSpPr>
        <p:spPr/>
        <p:txBody>
          <a:bodyPr>
            <a:normAutofit/>
          </a:bodyPr>
          <a:lstStyle/>
          <a:p>
            <a:r>
              <a:rPr lang="da-DK" dirty="0"/>
              <a:t>Når menighedsrådet har projektet klar, indsendes det via byggesagsmodulet, til provstiudvalget</a:t>
            </a:r>
          </a:p>
          <a:p>
            <a:pPr marL="0" indent="0">
              <a:buNone/>
            </a:pPr>
            <a:r>
              <a:rPr lang="da-DK" dirty="0"/>
              <a:t> </a:t>
            </a:r>
            <a:endParaRPr lang="da-DK" i="1" dirty="0"/>
          </a:p>
        </p:txBody>
      </p:sp>
      <p:pic>
        <p:nvPicPr>
          <p:cNvPr id="5" name="Billede 4">
            <a:extLst>
              <a:ext uri="{FF2B5EF4-FFF2-40B4-BE49-F238E27FC236}">
                <a16:creationId xmlns:a16="http://schemas.microsoft.com/office/drawing/2014/main" id="{DC37A48E-2795-35EB-9433-A06D0D5CF35D}"/>
              </a:ext>
            </a:extLst>
          </p:cNvPr>
          <p:cNvPicPr>
            <a:picLocks noChangeAspect="1"/>
          </p:cNvPicPr>
          <p:nvPr/>
        </p:nvPicPr>
        <p:blipFill>
          <a:blip r:embed="rId3"/>
          <a:stretch>
            <a:fillRect/>
          </a:stretch>
        </p:blipFill>
        <p:spPr>
          <a:xfrm>
            <a:off x="1971299" y="2766658"/>
            <a:ext cx="8249401" cy="3891090"/>
          </a:xfrm>
          <a:prstGeom prst="rect">
            <a:avLst/>
          </a:prstGeom>
        </p:spPr>
      </p:pic>
    </p:spTree>
    <p:extLst>
      <p:ext uri="{BB962C8B-B14F-4D97-AF65-F5344CB8AC3E}">
        <p14:creationId xmlns:p14="http://schemas.microsoft.com/office/powerpoint/2010/main" val="76010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1073D-7535-32E7-ED67-0450F5B9B295}"/>
              </a:ext>
            </a:extLst>
          </p:cNvPr>
          <p:cNvSpPr>
            <a:spLocks noGrp="1"/>
          </p:cNvSpPr>
          <p:nvPr>
            <p:ph type="title"/>
          </p:nvPr>
        </p:nvSpPr>
        <p:spPr/>
        <p:txBody>
          <a:bodyPr/>
          <a:lstStyle/>
          <a:p>
            <a:r>
              <a:rPr lang="da-DK" b="1" dirty="0"/>
              <a:t>Byggesagens gang</a:t>
            </a:r>
          </a:p>
        </p:txBody>
      </p:sp>
      <p:sp>
        <p:nvSpPr>
          <p:cNvPr id="3" name="Pladsholder til indhold 2">
            <a:extLst>
              <a:ext uri="{FF2B5EF4-FFF2-40B4-BE49-F238E27FC236}">
                <a16:creationId xmlns:a16="http://schemas.microsoft.com/office/drawing/2014/main" id="{5DECA07E-8F27-7211-1824-708ABA6E2EC0}"/>
              </a:ext>
            </a:extLst>
          </p:cNvPr>
          <p:cNvSpPr>
            <a:spLocks noGrp="1"/>
          </p:cNvSpPr>
          <p:nvPr>
            <p:ph idx="1"/>
          </p:nvPr>
        </p:nvSpPr>
        <p:spPr/>
        <p:txBody>
          <a:bodyPr>
            <a:normAutofit lnSpcReduction="10000"/>
          </a:bodyPr>
          <a:lstStyle/>
          <a:p>
            <a:r>
              <a:rPr lang="da-DK" dirty="0"/>
              <a:t>Provstisekretæren modtager byggesagen via byggesagsmodulet, og den overføres automatisk til ESDH-systemet F2. </a:t>
            </a:r>
          </a:p>
          <a:p>
            <a:r>
              <a:rPr lang="da-DK" dirty="0"/>
              <a:t>Herefter begynder screeningsprocessen</a:t>
            </a:r>
          </a:p>
          <a:p>
            <a:r>
              <a:rPr lang="da-DK" dirty="0"/>
              <a:t>Når provstiudvalget har godkendt økonomien på et provstiudvalgsmøde, er sagen klar til at blive videresendt via F2, til stiftsøvrighedens behandling</a:t>
            </a:r>
          </a:p>
          <a:p>
            <a:endParaRPr lang="da-DK" dirty="0"/>
          </a:p>
          <a:p>
            <a:r>
              <a:rPr lang="da-DK" dirty="0"/>
              <a:t>Stiftet modtager sagen i F2, og laver en screening af det modtagne projekt. Hvis vi vurderer sagen er klar, sendes den i høring hos relevante konsulenter, og efter endt høring, træffes der afgørelse</a:t>
            </a:r>
          </a:p>
        </p:txBody>
      </p:sp>
    </p:spTree>
    <p:extLst>
      <p:ext uri="{BB962C8B-B14F-4D97-AF65-F5344CB8AC3E}">
        <p14:creationId xmlns:p14="http://schemas.microsoft.com/office/powerpoint/2010/main" val="185538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9DE561AB-4743-5A03-A9F1-8BB4B5906ECE}"/>
              </a:ext>
            </a:extLst>
          </p:cNvPr>
          <p:cNvPicPr>
            <a:picLocks noGrp="1" noChangeAspect="1"/>
          </p:cNvPicPr>
          <p:nvPr>
            <p:ph idx="1"/>
          </p:nvPr>
        </p:nvPicPr>
        <p:blipFill>
          <a:blip r:embed="rId2"/>
          <a:stretch>
            <a:fillRect/>
          </a:stretch>
        </p:blipFill>
        <p:spPr>
          <a:xfrm>
            <a:off x="1371602" y="114395"/>
            <a:ext cx="8793802" cy="6405362"/>
          </a:xfrm>
        </p:spPr>
      </p:pic>
    </p:spTree>
    <p:extLst>
      <p:ext uri="{BB962C8B-B14F-4D97-AF65-F5344CB8AC3E}">
        <p14:creationId xmlns:p14="http://schemas.microsoft.com/office/powerpoint/2010/main" val="700061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E7B6C-BEC5-F1B1-9B60-548E3757C278}"/>
              </a:ext>
            </a:extLst>
          </p:cNvPr>
          <p:cNvSpPr>
            <a:spLocks noGrp="1"/>
          </p:cNvSpPr>
          <p:nvPr>
            <p:ph type="title"/>
          </p:nvPr>
        </p:nvSpPr>
        <p:spPr/>
        <p:txBody>
          <a:bodyPr/>
          <a:lstStyle/>
          <a:p>
            <a:r>
              <a:rPr lang="da-DK" b="1" dirty="0"/>
              <a:t>Konsulenterne</a:t>
            </a:r>
          </a:p>
        </p:txBody>
      </p:sp>
      <p:sp>
        <p:nvSpPr>
          <p:cNvPr id="3" name="Pladsholder til indhold 2">
            <a:extLst>
              <a:ext uri="{FF2B5EF4-FFF2-40B4-BE49-F238E27FC236}">
                <a16:creationId xmlns:a16="http://schemas.microsoft.com/office/drawing/2014/main" id="{36722D06-512B-1027-C739-A38529E017D6}"/>
              </a:ext>
            </a:extLst>
          </p:cNvPr>
          <p:cNvSpPr>
            <a:spLocks noGrp="1"/>
          </p:cNvSpPr>
          <p:nvPr>
            <p:ph idx="1"/>
          </p:nvPr>
        </p:nvSpPr>
        <p:spPr/>
        <p:txBody>
          <a:bodyPr/>
          <a:lstStyle/>
          <a:p>
            <a:r>
              <a:rPr lang="da-DK" dirty="0"/>
              <a:t>Nationalmuseet, den kgl. bygningsinspektør, kirkegårdskonsulent, varme- klima- og energikonsulenten, orgelkonsulenten, klokkekonsulenten, </a:t>
            </a:r>
            <a:r>
              <a:rPr lang="da-DK" dirty="0" err="1"/>
              <a:t>Akademiraadet</a:t>
            </a:r>
            <a:r>
              <a:rPr lang="da-DK" dirty="0"/>
              <a:t>, bygningskonsulenten, præstegårdskonsulenten</a:t>
            </a:r>
          </a:p>
          <a:p>
            <a:r>
              <a:rPr lang="da-DK" dirty="0"/>
              <a:t>Nationalmuseet, den kgl. bygningsinspektør og </a:t>
            </a:r>
            <a:r>
              <a:rPr lang="da-DK" dirty="0" err="1"/>
              <a:t>Akademiraadet</a:t>
            </a:r>
            <a:r>
              <a:rPr lang="da-DK" dirty="0"/>
              <a:t> er en del af den statslige ordning, og uden udgifter for menighedsrådet</a:t>
            </a:r>
          </a:p>
          <a:p>
            <a:r>
              <a:rPr lang="da-DK" dirty="0"/>
              <a:t>De øvrige konsulenter er specialkonsulenter og skal have honorar, som afholdes af menighedsrådet</a:t>
            </a:r>
          </a:p>
          <a:p>
            <a:endParaRPr lang="da-DK" dirty="0"/>
          </a:p>
        </p:txBody>
      </p:sp>
    </p:spTree>
    <p:extLst>
      <p:ext uri="{BB962C8B-B14F-4D97-AF65-F5344CB8AC3E}">
        <p14:creationId xmlns:p14="http://schemas.microsoft.com/office/powerpoint/2010/main" val="1151337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F4753-6E97-90A3-1146-BE997D0E29BD}"/>
              </a:ext>
            </a:extLst>
          </p:cNvPr>
          <p:cNvSpPr>
            <a:spLocks noGrp="1"/>
          </p:cNvSpPr>
          <p:nvPr>
            <p:ph type="title"/>
          </p:nvPr>
        </p:nvSpPr>
        <p:spPr/>
        <p:txBody>
          <a:bodyPr/>
          <a:lstStyle/>
          <a:p>
            <a:r>
              <a:rPr lang="da-DK" b="1" dirty="0"/>
              <a:t>Hvorfor tager byggesager så lang tid?</a:t>
            </a:r>
          </a:p>
        </p:txBody>
      </p:sp>
      <p:sp>
        <p:nvSpPr>
          <p:cNvPr id="3" name="Pladsholder til indhold 2">
            <a:extLst>
              <a:ext uri="{FF2B5EF4-FFF2-40B4-BE49-F238E27FC236}">
                <a16:creationId xmlns:a16="http://schemas.microsoft.com/office/drawing/2014/main" id="{201A91E2-1239-C80E-0586-AECC545F9620}"/>
              </a:ext>
            </a:extLst>
          </p:cNvPr>
          <p:cNvSpPr>
            <a:spLocks noGrp="1"/>
          </p:cNvSpPr>
          <p:nvPr>
            <p:ph idx="1"/>
          </p:nvPr>
        </p:nvSpPr>
        <p:spPr/>
        <p:txBody>
          <a:bodyPr>
            <a:normAutofit lnSpcReduction="10000"/>
          </a:bodyPr>
          <a:lstStyle/>
          <a:p>
            <a:r>
              <a:rPr lang="da-DK" dirty="0"/>
              <a:t>Når sagen er sendt i høring, har konsulenterne 30 dage til at svare, fra den dato sagen er afsendt fra stiftet</a:t>
            </a:r>
          </a:p>
          <a:p>
            <a:pPr lvl="1"/>
            <a:r>
              <a:rPr lang="da-DK" dirty="0"/>
              <a:t>Nationalmuseet har dog 30 dage yderligere, fra den sidste konsulent har udtalt sig</a:t>
            </a:r>
          </a:p>
          <a:p>
            <a:pPr lvl="1"/>
            <a:endParaRPr lang="da-DK" dirty="0"/>
          </a:p>
          <a:p>
            <a:r>
              <a:rPr lang="da-DK" dirty="0"/>
              <a:t>Stiftet har i alt 35 dage til at behandle sagen, og der er en målsætning om, at byggesagerne skal være afsluttet 105 dage efter modtagelse</a:t>
            </a:r>
          </a:p>
          <a:p>
            <a:endParaRPr lang="da-DK" dirty="0"/>
          </a:p>
          <a:p>
            <a:r>
              <a:rPr lang="da-DK" dirty="0"/>
              <a:t>Oplever I udfordringer med lange sagsbehandlingstider, eller andre uhensigtsmæssigheder?</a:t>
            </a:r>
          </a:p>
        </p:txBody>
      </p:sp>
    </p:spTree>
    <p:extLst>
      <p:ext uri="{BB962C8B-B14F-4D97-AF65-F5344CB8AC3E}">
        <p14:creationId xmlns:p14="http://schemas.microsoft.com/office/powerpoint/2010/main" val="361476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D841F-5281-4468-F3B1-81B9A974B5AA}"/>
              </a:ext>
            </a:extLst>
          </p:cNvPr>
          <p:cNvSpPr>
            <a:spLocks noGrp="1"/>
          </p:cNvSpPr>
          <p:nvPr>
            <p:ph type="title"/>
          </p:nvPr>
        </p:nvSpPr>
        <p:spPr/>
        <p:txBody>
          <a:bodyPr/>
          <a:lstStyle/>
          <a:p>
            <a:r>
              <a:rPr lang="da-DK" b="1" dirty="0"/>
              <a:t>Hvorfor tager byggesager så lang tid?</a:t>
            </a:r>
          </a:p>
        </p:txBody>
      </p:sp>
      <p:sp>
        <p:nvSpPr>
          <p:cNvPr id="3" name="Pladsholder til indhold 2">
            <a:extLst>
              <a:ext uri="{FF2B5EF4-FFF2-40B4-BE49-F238E27FC236}">
                <a16:creationId xmlns:a16="http://schemas.microsoft.com/office/drawing/2014/main" id="{C39DCFBA-5BC1-0615-BF1A-B5CB1F1CC164}"/>
              </a:ext>
            </a:extLst>
          </p:cNvPr>
          <p:cNvSpPr>
            <a:spLocks noGrp="1"/>
          </p:cNvSpPr>
          <p:nvPr>
            <p:ph idx="1"/>
          </p:nvPr>
        </p:nvSpPr>
        <p:spPr/>
        <p:txBody>
          <a:bodyPr/>
          <a:lstStyle/>
          <a:p>
            <a:r>
              <a:rPr lang="da-DK" dirty="0"/>
              <a:t>Grundlæggende handler det om, at der er mange parter, som er involveret i byggesagen;</a:t>
            </a:r>
          </a:p>
          <a:p>
            <a:pPr lvl="1"/>
            <a:r>
              <a:rPr lang="da-DK" dirty="0"/>
              <a:t>Menighedsrådet</a:t>
            </a:r>
          </a:p>
          <a:p>
            <a:pPr lvl="1"/>
            <a:r>
              <a:rPr lang="da-DK" dirty="0"/>
              <a:t>Provstiudvalget</a:t>
            </a:r>
          </a:p>
          <a:p>
            <a:pPr lvl="1"/>
            <a:r>
              <a:rPr lang="da-DK" dirty="0"/>
              <a:t>Stiftsøvrigheden</a:t>
            </a:r>
          </a:p>
          <a:p>
            <a:pPr lvl="1"/>
            <a:r>
              <a:rPr lang="da-DK" dirty="0"/>
              <a:t>Konsulenter</a:t>
            </a:r>
          </a:p>
          <a:p>
            <a:pPr lvl="1"/>
            <a:endParaRPr lang="da-DK" dirty="0"/>
          </a:p>
          <a:p>
            <a:r>
              <a:rPr lang="da-DK" dirty="0"/>
              <a:t>Der er mange komplekse byggesager, og de tager unægtelig længere tid at behandle for hele systemet</a:t>
            </a:r>
          </a:p>
        </p:txBody>
      </p:sp>
    </p:spTree>
    <p:extLst>
      <p:ext uri="{BB962C8B-B14F-4D97-AF65-F5344CB8AC3E}">
        <p14:creationId xmlns:p14="http://schemas.microsoft.com/office/powerpoint/2010/main" val="2868309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00AE5-FCF5-D3EE-2B88-8A69A3EB6F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17F140-ECEE-53C6-CA96-6B2D7F848229}"/>
              </a:ext>
            </a:extLst>
          </p:cNvPr>
          <p:cNvSpPr>
            <a:spLocks noGrp="1"/>
          </p:cNvSpPr>
          <p:nvPr>
            <p:ph type="title"/>
          </p:nvPr>
        </p:nvSpPr>
        <p:spPr/>
        <p:txBody>
          <a:bodyPr/>
          <a:lstStyle/>
          <a:p>
            <a:r>
              <a:rPr lang="da-DK" b="1" dirty="0"/>
              <a:t>Tips til at hjælpe menighedsrådene</a:t>
            </a:r>
          </a:p>
        </p:txBody>
      </p:sp>
      <p:sp>
        <p:nvSpPr>
          <p:cNvPr id="3" name="Pladsholder til indhold 2">
            <a:extLst>
              <a:ext uri="{FF2B5EF4-FFF2-40B4-BE49-F238E27FC236}">
                <a16:creationId xmlns:a16="http://schemas.microsoft.com/office/drawing/2014/main" id="{68A76DF5-B013-FC68-F73D-3AF5F6D88D10}"/>
              </a:ext>
            </a:extLst>
          </p:cNvPr>
          <p:cNvSpPr>
            <a:spLocks noGrp="1"/>
          </p:cNvSpPr>
          <p:nvPr>
            <p:ph idx="1"/>
          </p:nvPr>
        </p:nvSpPr>
        <p:spPr/>
        <p:txBody>
          <a:bodyPr>
            <a:normAutofit lnSpcReduction="10000"/>
          </a:bodyPr>
          <a:lstStyle/>
          <a:p>
            <a:r>
              <a:rPr lang="da-DK" dirty="0"/>
              <a:t>Hvis man konstaterer forhold som skal handles på, er det en god ide at overveje om menighedsrådet i første omgang skal tilmelde sig en konsulentrunde</a:t>
            </a:r>
          </a:p>
          <a:p>
            <a:r>
              <a:rPr lang="da-DK" dirty="0"/>
              <a:t>Konsulentrunder holdes ca. 8 gange i Aalborg Stift om året, og her får menighedsrådet mulighed for at have en dialog direkte med konsulenterne</a:t>
            </a:r>
          </a:p>
          <a:p>
            <a:r>
              <a:rPr lang="da-DK" dirty="0"/>
              <a:t>En afledt gevinst af konsulentrunderne er, at projekterne ofte kan behandles hurtigere</a:t>
            </a:r>
          </a:p>
          <a:p>
            <a:pPr lvl="1"/>
            <a:r>
              <a:rPr lang="da-DK" dirty="0"/>
              <a:t>Husk, at konsulentrunderne kun behandler de sager, hvor stiftsøvrigheden har godkendelseskompetencen; det vil sige aldrig tjenesteboliger eller andre bygninger udenfor kirkegården, såsom sognegårde</a:t>
            </a:r>
          </a:p>
        </p:txBody>
      </p:sp>
    </p:spTree>
    <p:extLst>
      <p:ext uri="{BB962C8B-B14F-4D97-AF65-F5344CB8AC3E}">
        <p14:creationId xmlns:p14="http://schemas.microsoft.com/office/powerpoint/2010/main" val="423551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A1CD1-33AB-DFB9-8B41-3C78E4F802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87BB36-5566-3405-9862-86D4F54F612B}"/>
              </a:ext>
            </a:extLst>
          </p:cNvPr>
          <p:cNvSpPr>
            <a:spLocks noGrp="1"/>
          </p:cNvSpPr>
          <p:nvPr>
            <p:ph type="title"/>
          </p:nvPr>
        </p:nvSpPr>
        <p:spPr/>
        <p:txBody>
          <a:bodyPr/>
          <a:lstStyle/>
          <a:p>
            <a:r>
              <a:rPr lang="da-DK" b="1" dirty="0"/>
              <a:t>Tips til hjælp</a:t>
            </a:r>
          </a:p>
        </p:txBody>
      </p:sp>
      <p:sp>
        <p:nvSpPr>
          <p:cNvPr id="3" name="Pladsholder til indhold 2">
            <a:extLst>
              <a:ext uri="{FF2B5EF4-FFF2-40B4-BE49-F238E27FC236}">
                <a16:creationId xmlns:a16="http://schemas.microsoft.com/office/drawing/2014/main" id="{DD8B7DC9-3DD4-0DE1-1303-2DD412DF187D}"/>
              </a:ext>
            </a:extLst>
          </p:cNvPr>
          <p:cNvSpPr>
            <a:spLocks noGrp="1"/>
          </p:cNvSpPr>
          <p:nvPr>
            <p:ph idx="1"/>
          </p:nvPr>
        </p:nvSpPr>
        <p:spPr/>
        <p:txBody>
          <a:bodyPr>
            <a:normAutofit/>
          </a:bodyPr>
          <a:lstStyle/>
          <a:p>
            <a:r>
              <a:rPr lang="da-DK" dirty="0"/>
              <a:t>Vejledningen på </a:t>
            </a:r>
            <a:r>
              <a:rPr lang="da-DK" dirty="0">
                <a:hlinkClick r:id="rId2"/>
              </a:rPr>
              <a:t>Folkekirkens </a:t>
            </a:r>
            <a:r>
              <a:rPr lang="da-DK" dirty="0" err="1">
                <a:hlinkClick r:id="rId2"/>
              </a:rPr>
              <a:t>IntraNet</a:t>
            </a:r>
            <a:endParaRPr lang="da-DK" dirty="0"/>
          </a:p>
          <a:p>
            <a:endParaRPr lang="da-DK" dirty="0"/>
          </a:p>
        </p:txBody>
      </p:sp>
      <p:pic>
        <p:nvPicPr>
          <p:cNvPr id="5" name="Billede 4">
            <a:extLst>
              <a:ext uri="{FF2B5EF4-FFF2-40B4-BE49-F238E27FC236}">
                <a16:creationId xmlns:a16="http://schemas.microsoft.com/office/drawing/2014/main" id="{3DFFCD18-8556-7106-F63B-F1EA96DE59EB}"/>
              </a:ext>
            </a:extLst>
          </p:cNvPr>
          <p:cNvPicPr>
            <a:picLocks noChangeAspect="1"/>
          </p:cNvPicPr>
          <p:nvPr/>
        </p:nvPicPr>
        <p:blipFill>
          <a:blip r:embed="rId3"/>
          <a:stretch>
            <a:fillRect/>
          </a:stretch>
        </p:blipFill>
        <p:spPr>
          <a:xfrm>
            <a:off x="1742705" y="2275836"/>
            <a:ext cx="8030696" cy="4582164"/>
          </a:xfrm>
          <a:prstGeom prst="rect">
            <a:avLst/>
          </a:prstGeom>
        </p:spPr>
      </p:pic>
    </p:spTree>
    <p:extLst>
      <p:ext uri="{BB962C8B-B14F-4D97-AF65-F5344CB8AC3E}">
        <p14:creationId xmlns:p14="http://schemas.microsoft.com/office/powerpoint/2010/main" val="352777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56E4D-CAB1-A3C0-4AE6-52B84EEA2E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ACC8C9-EC0C-FE25-D97A-2612B49EC855}"/>
              </a:ext>
            </a:extLst>
          </p:cNvPr>
          <p:cNvSpPr>
            <a:spLocks noGrp="1"/>
          </p:cNvSpPr>
          <p:nvPr>
            <p:ph type="title"/>
          </p:nvPr>
        </p:nvSpPr>
        <p:spPr/>
        <p:txBody>
          <a:bodyPr/>
          <a:lstStyle/>
          <a:p>
            <a:r>
              <a:rPr lang="da-DK" b="1" dirty="0"/>
              <a:t>Viden og kompetencer, som vi gerne deler med jer</a:t>
            </a:r>
          </a:p>
        </p:txBody>
      </p:sp>
      <p:sp>
        <p:nvSpPr>
          <p:cNvPr id="3" name="Pladsholder til indhold 2">
            <a:extLst>
              <a:ext uri="{FF2B5EF4-FFF2-40B4-BE49-F238E27FC236}">
                <a16:creationId xmlns:a16="http://schemas.microsoft.com/office/drawing/2014/main" id="{9A8EEA2B-FC68-1C7E-851D-BD848C08322A}"/>
              </a:ext>
            </a:extLst>
          </p:cNvPr>
          <p:cNvSpPr>
            <a:spLocks noGrp="1"/>
          </p:cNvSpPr>
          <p:nvPr>
            <p:ph idx="1"/>
          </p:nvPr>
        </p:nvSpPr>
        <p:spPr/>
        <p:txBody>
          <a:bodyPr>
            <a:normAutofit/>
          </a:bodyPr>
          <a:lstStyle/>
          <a:p>
            <a:pPr marL="0" indent="0">
              <a:lnSpc>
                <a:spcPct val="107000"/>
              </a:lnSpc>
              <a:spcAft>
                <a:spcPts val="800"/>
              </a:spcAft>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Stiftsadministrationen yder rådgivning til menighedsråd om flere forskellige emner, herunder:</a:t>
            </a:r>
          </a:p>
          <a:p>
            <a:pPr marL="800100" lvl="1" indent="-342900">
              <a:lnSpc>
                <a:spcPct val="107000"/>
              </a:lnSpc>
              <a:spcBef>
                <a:spcPts val="0"/>
              </a:spcBef>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præsterne og deres arbejdsvilkår </a:t>
            </a:r>
          </a:p>
          <a:p>
            <a:pPr marL="800100" lvl="1" indent="-342900">
              <a:lnSpc>
                <a:spcPct val="107000"/>
              </a:lnSpc>
              <a:spcBef>
                <a:spcPts val="0"/>
              </a:spcBef>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byggesager og præsteembedernes bygninger</a:t>
            </a:r>
          </a:p>
          <a:p>
            <a:pPr marL="800100" lvl="1" indent="-342900">
              <a:lnSpc>
                <a:spcPct val="107000"/>
              </a:lnSpc>
              <a:spcBef>
                <a:spcPts val="0"/>
              </a:spcBef>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lån i stiftsmidlerne og udbetaling af kapitaler</a:t>
            </a:r>
          </a:p>
          <a:p>
            <a:pPr marL="800100" lvl="1" indent="-342900">
              <a:lnSpc>
                <a:spcPct val="107000"/>
              </a:lnSpc>
              <a:spcBef>
                <a:spcPts val="0"/>
              </a:spcBef>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gravstedsaftaler og sager på kirkegårdene</a:t>
            </a:r>
          </a:p>
          <a:p>
            <a:pPr marL="800100" lvl="1" indent="-342900">
              <a:lnSpc>
                <a:spcPct val="107000"/>
              </a:lnSpc>
              <a:spcBef>
                <a:spcPts val="0"/>
              </a:spcBef>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lokalplaner</a:t>
            </a:r>
          </a:p>
          <a:p>
            <a:pPr marL="800100" lvl="1" indent="-342900">
              <a:lnSpc>
                <a:spcPct val="107000"/>
              </a:lnSpc>
              <a:spcBef>
                <a:spcPts val="0"/>
              </a:spcBef>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kirkefunktionærer</a:t>
            </a:r>
          </a:p>
          <a:p>
            <a:pPr marL="800100" lvl="1" indent="-342900">
              <a:lnSpc>
                <a:spcPct val="107000"/>
              </a:lnSpc>
              <a:spcBef>
                <a:spcPts val="0"/>
              </a:spcBef>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økonomi</a:t>
            </a:r>
          </a:p>
          <a:p>
            <a:pPr marL="800100" lvl="1" indent="-342900">
              <a:lnSpc>
                <a:spcPct val="107000"/>
              </a:lnSpc>
              <a:spcBef>
                <a:spcPts val="0"/>
              </a:spcBef>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menighedsrådsvalg</a:t>
            </a:r>
          </a:p>
          <a:p>
            <a:pPr marL="800100" lvl="1" indent="-342900">
              <a:lnSpc>
                <a:spcPct val="107000"/>
              </a:lnSpc>
              <a:spcBef>
                <a:spcPts val="0"/>
              </a:spcBef>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generel vejledning i juridiske spørgsmål</a:t>
            </a:r>
          </a:p>
          <a:p>
            <a:pPr marL="800100" lvl="1" indent="-342900">
              <a:lnSpc>
                <a:spcPct val="107000"/>
              </a:lnSpc>
              <a:spcBef>
                <a:spcPts val="0"/>
              </a:spcBef>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kommunikation</a:t>
            </a:r>
          </a:p>
          <a:p>
            <a:pPr marL="800100" lvl="1" indent="-342900">
              <a:lnSpc>
                <a:spcPct val="107000"/>
              </a:lnSpc>
              <a:spcBef>
                <a:spcPts val="0"/>
              </a:spcBef>
              <a:spcAft>
                <a:spcPts val="800"/>
              </a:spcAft>
              <a:buFont typeface="Symbol" panose="05050102010706020507" pitchFamily="18" charset="2"/>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og flere spændende emner…</a:t>
            </a:r>
          </a:p>
          <a:p>
            <a:pPr marL="0" indent="0">
              <a:lnSpc>
                <a:spcPct val="107000"/>
              </a:lnSpc>
              <a:spcAft>
                <a:spcPts val="800"/>
              </a:spcAft>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Menighedsråd kan frit benytte sig af rådgivning fra stiftet, helt uden opkrævning. </a:t>
            </a:r>
          </a:p>
          <a:p>
            <a:pPr marL="0" indent="0">
              <a:buNone/>
            </a:pPr>
            <a:endParaRPr lang="da-DK" dirty="0"/>
          </a:p>
        </p:txBody>
      </p:sp>
    </p:spTree>
    <p:extLst>
      <p:ext uri="{BB962C8B-B14F-4D97-AF65-F5344CB8AC3E}">
        <p14:creationId xmlns:p14="http://schemas.microsoft.com/office/powerpoint/2010/main" val="2079937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1663E-2D77-B3E0-F8B0-5DB0198FE5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DC2013-5564-0B24-6C52-80DA54C8D63A}"/>
              </a:ext>
            </a:extLst>
          </p:cNvPr>
          <p:cNvSpPr>
            <a:spLocks noGrp="1"/>
          </p:cNvSpPr>
          <p:nvPr>
            <p:ph type="title"/>
          </p:nvPr>
        </p:nvSpPr>
        <p:spPr/>
        <p:txBody>
          <a:bodyPr/>
          <a:lstStyle/>
          <a:p>
            <a:r>
              <a:rPr lang="da-DK" b="1" dirty="0"/>
              <a:t>Nyttige links</a:t>
            </a:r>
          </a:p>
        </p:txBody>
      </p:sp>
      <p:sp>
        <p:nvSpPr>
          <p:cNvPr id="3" name="Pladsholder til indhold 2">
            <a:extLst>
              <a:ext uri="{FF2B5EF4-FFF2-40B4-BE49-F238E27FC236}">
                <a16:creationId xmlns:a16="http://schemas.microsoft.com/office/drawing/2014/main" id="{23D4CBFD-E3CB-440B-8F2A-773BBC0BF45A}"/>
              </a:ext>
            </a:extLst>
          </p:cNvPr>
          <p:cNvSpPr>
            <a:spLocks noGrp="1"/>
          </p:cNvSpPr>
          <p:nvPr>
            <p:ph idx="1"/>
          </p:nvPr>
        </p:nvSpPr>
        <p:spPr/>
        <p:txBody>
          <a:bodyPr>
            <a:normAutofit fontScale="40000" lnSpcReduction="20000"/>
          </a:bodyPr>
          <a:lstStyle/>
          <a:p>
            <a:pPr marL="511810" indent="0">
              <a:buNone/>
            </a:pPr>
            <a:r>
              <a:rPr lang="da-DK" dirty="0">
                <a:cs typeface="Calibri"/>
                <a:hlinkClick r:id="rId2"/>
              </a:rPr>
              <a:t>www.tilgaengelighed.km.dk</a:t>
            </a:r>
            <a:endParaRPr lang="da-DK" dirty="0">
              <a:cs typeface="Calibri"/>
            </a:endParaRPr>
          </a:p>
          <a:p>
            <a:pPr marL="969010" indent="-457200"/>
            <a:r>
              <a:rPr lang="da-DK" dirty="0">
                <a:cs typeface="Calibri"/>
              </a:rPr>
              <a:t>hjemmeside om, hvordan folkekirken kan gøres tilgængelig for alle borgere</a:t>
            </a:r>
            <a:endParaRPr lang="da-DK" dirty="0"/>
          </a:p>
          <a:p>
            <a:pPr marL="511810" indent="0">
              <a:buNone/>
            </a:pPr>
            <a:r>
              <a:rPr lang="da-DK" dirty="0">
                <a:cs typeface="Calibri"/>
                <a:hlinkClick r:id="rId3"/>
              </a:rPr>
              <a:t>www.altomkirkegaarde.dk</a:t>
            </a:r>
            <a:endParaRPr lang="da-DK" dirty="0"/>
          </a:p>
          <a:p>
            <a:pPr marL="969010" indent="-457200"/>
            <a:r>
              <a:rPr lang="da-DK" dirty="0">
                <a:cs typeface="Calibri"/>
              </a:rPr>
              <a:t>information og værktøjer om forvaltning af kirkegårde</a:t>
            </a:r>
            <a:endParaRPr lang="da-DK" dirty="0"/>
          </a:p>
          <a:p>
            <a:pPr marL="511810" indent="0">
              <a:buNone/>
            </a:pPr>
            <a:r>
              <a:rPr lang="da-DK" dirty="0">
                <a:cs typeface="Calibri"/>
                <a:hlinkClick r:id="rId4"/>
              </a:rPr>
              <a:t>www.danmarkskirker.natmus.dk</a:t>
            </a:r>
            <a:endParaRPr lang="da-DK" dirty="0"/>
          </a:p>
          <a:p>
            <a:pPr marL="969010" indent="-457200"/>
            <a:r>
              <a:rPr lang="da-DK" dirty="0">
                <a:cs typeface="Calibri"/>
              </a:rPr>
              <a:t>stort, grundlæggende </a:t>
            </a:r>
            <a:r>
              <a:rPr lang="da-DK" dirty="0" err="1">
                <a:cs typeface="Calibri"/>
              </a:rPr>
              <a:t>bogværk</a:t>
            </a:r>
            <a:r>
              <a:rPr lang="da-DK" dirty="0">
                <a:cs typeface="Calibri"/>
              </a:rPr>
              <a:t> om de danske kirker</a:t>
            </a:r>
            <a:endParaRPr lang="da-DK" dirty="0"/>
          </a:p>
          <a:p>
            <a:pPr marL="511810" indent="0">
              <a:buNone/>
            </a:pPr>
            <a:r>
              <a:rPr lang="da-DK" dirty="0">
                <a:cs typeface="Calibri"/>
                <a:hlinkClick r:id="rId5"/>
              </a:rPr>
              <a:t>www.altertavler.dk</a:t>
            </a:r>
            <a:endParaRPr lang="da-DK" dirty="0"/>
          </a:p>
          <a:p>
            <a:pPr marL="969010" indent="-457200"/>
            <a:r>
              <a:rPr lang="da-DK" dirty="0">
                <a:cs typeface="Calibri"/>
              </a:rPr>
              <a:t>database over Danmarks Middelalderlige Altertavler</a:t>
            </a:r>
            <a:endParaRPr lang="da-DK" dirty="0"/>
          </a:p>
          <a:p>
            <a:pPr marL="511810" indent="0">
              <a:buNone/>
            </a:pPr>
            <a:r>
              <a:rPr lang="da-DK" dirty="0">
                <a:cs typeface="Calibri"/>
                <a:hlinkClick r:id="rId6"/>
              </a:rPr>
              <a:t>www.kalkmalerier.dk</a:t>
            </a:r>
            <a:endParaRPr lang="da-DK" dirty="0">
              <a:cs typeface="Calibri"/>
            </a:endParaRPr>
          </a:p>
          <a:p>
            <a:pPr marL="969010" indent="-457200"/>
            <a:r>
              <a:rPr lang="da-DK" dirty="0">
                <a:cs typeface="Calibri"/>
              </a:rPr>
              <a:t>database over kalkmalerier i danske kirker</a:t>
            </a:r>
          </a:p>
          <a:p>
            <a:pPr marL="511810" indent="0">
              <a:buNone/>
            </a:pPr>
            <a:r>
              <a:rPr lang="da-DK" dirty="0">
                <a:cs typeface="Calibri"/>
                <a:hlinkClick r:id="rId7"/>
              </a:rPr>
              <a:t>www.korttilkirken.dk</a:t>
            </a:r>
            <a:endParaRPr lang="da-DK" dirty="0">
              <a:cs typeface="Calibri"/>
            </a:endParaRPr>
          </a:p>
          <a:p>
            <a:pPr marL="969010" indent="-457200"/>
            <a:r>
              <a:rPr lang="da-DK" dirty="0">
                <a:cs typeface="Calibri"/>
              </a:rPr>
              <a:t>kort m. luftfoto</a:t>
            </a:r>
            <a:endParaRPr lang="da-DK" dirty="0"/>
          </a:p>
          <a:p>
            <a:pPr marL="511810" indent="0">
              <a:buNone/>
            </a:pPr>
            <a:r>
              <a:rPr lang="da-DK" dirty="0">
                <a:cs typeface="Calibri"/>
                <a:hlinkClick r:id="rId8"/>
              </a:rPr>
              <a:t>www.kirkeplan.dk</a:t>
            </a:r>
            <a:endParaRPr lang="da-DK" dirty="0">
              <a:cs typeface="Calibri"/>
            </a:endParaRPr>
          </a:p>
          <a:p>
            <a:pPr marL="969010" indent="-457200"/>
            <a:r>
              <a:rPr lang="da-DK" dirty="0">
                <a:cs typeface="Calibri"/>
              </a:rPr>
              <a:t>oversigt over alle landets kirker med oplysninger om fredninger, beskyttelseslinjer, planlinjer mv. </a:t>
            </a:r>
          </a:p>
          <a:p>
            <a:pPr marL="511810" indent="0">
              <a:buNone/>
            </a:pPr>
            <a:r>
              <a:rPr lang="da-DK" dirty="0">
                <a:cs typeface="Calibri"/>
                <a:hlinkClick r:id="rId9"/>
              </a:rPr>
              <a:t>www.fredninger.dk</a:t>
            </a:r>
            <a:endParaRPr lang="da-DK" dirty="0">
              <a:cs typeface="Calibri"/>
            </a:endParaRPr>
          </a:p>
          <a:p>
            <a:pPr marL="969010" indent="-457200"/>
            <a:r>
              <a:rPr lang="da-DK" dirty="0">
                <a:cs typeface="Calibri"/>
              </a:rPr>
              <a:t>database med oversigt over fredninger i landet</a:t>
            </a:r>
          </a:p>
          <a:p>
            <a:pPr marL="511810" indent="0">
              <a:buNone/>
            </a:pPr>
            <a:r>
              <a:rPr lang="da-DK" dirty="0">
                <a:cs typeface="Calibri"/>
                <a:hlinkClick r:id="rId10"/>
              </a:rPr>
              <a:t>Bekendtgørelse om bestyrelse af kirke- og </a:t>
            </a:r>
            <a:r>
              <a:rPr lang="da-DK" dirty="0" err="1">
                <a:cs typeface="Calibri"/>
                <a:hlinkClick r:id="rId10"/>
              </a:rPr>
              <a:t>præsteembedekapitalen</a:t>
            </a:r>
            <a:endParaRPr lang="da-DK" dirty="0">
              <a:cs typeface="Calibri"/>
            </a:endParaRPr>
          </a:p>
        </p:txBody>
      </p:sp>
    </p:spTree>
    <p:extLst>
      <p:ext uri="{BB962C8B-B14F-4D97-AF65-F5344CB8AC3E}">
        <p14:creationId xmlns:p14="http://schemas.microsoft.com/office/powerpoint/2010/main" val="2042313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C14A29E-9F7D-20CB-74E0-386E59E1A736}"/>
              </a:ext>
            </a:extLst>
          </p:cNvPr>
          <p:cNvSpPr>
            <a:spLocks noGrp="1"/>
          </p:cNvSpPr>
          <p:nvPr>
            <p:ph type="title"/>
          </p:nvPr>
        </p:nvSpPr>
        <p:spPr/>
        <p:txBody>
          <a:bodyPr/>
          <a:lstStyle/>
          <a:p>
            <a:r>
              <a:rPr lang="da-DK" dirty="0"/>
              <a:t>Spørgsmål? </a:t>
            </a:r>
            <a:r>
              <a:rPr lang="da-DK" dirty="0">
                <a:sym typeface="Wingdings" panose="05000000000000000000" pitchFamily="2" charset="2"/>
              </a:rPr>
              <a:t></a:t>
            </a:r>
            <a:endParaRPr lang="da-DK" dirty="0"/>
          </a:p>
        </p:txBody>
      </p:sp>
      <p:sp>
        <p:nvSpPr>
          <p:cNvPr id="5" name="Pladsholder til tekst 4">
            <a:extLst>
              <a:ext uri="{FF2B5EF4-FFF2-40B4-BE49-F238E27FC236}">
                <a16:creationId xmlns:a16="http://schemas.microsoft.com/office/drawing/2014/main" id="{111C40EF-40CE-A026-A094-EB059DB76E2A}"/>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80873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D7449-D6EB-F5DE-B65B-51457FE322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B1EFF2-57E8-2406-8062-7D4CF2534CB6}"/>
              </a:ext>
            </a:extLst>
          </p:cNvPr>
          <p:cNvSpPr>
            <a:spLocks noGrp="1"/>
          </p:cNvSpPr>
          <p:nvPr>
            <p:ph type="title"/>
          </p:nvPr>
        </p:nvSpPr>
        <p:spPr/>
        <p:txBody>
          <a:bodyPr/>
          <a:lstStyle/>
          <a:p>
            <a:r>
              <a:rPr lang="da-DK" b="1" dirty="0"/>
              <a:t>Hvordan får I fat på os?</a:t>
            </a:r>
          </a:p>
        </p:txBody>
      </p:sp>
      <p:sp>
        <p:nvSpPr>
          <p:cNvPr id="3" name="Pladsholder til indhold 2">
            <a:extLst>
              <a:ext uri="{FF2B5EF4-FFF2-40B4-BE49-F238E27FC236}">
                <a16:creationId xmlns:a16="http://schemas.microsoft.com/office/drawing/2014/main" id="{AA7B7799-0E6E-FF49-3A86-B15CD9473C1C}"/>
              </a:ext>
            </a:extLst>
          </p:cNvPr>
          <p:cNvSpPr>
            <a:spLocks noGrp="1"/>
          </p:cNvSpPr>
          <p:nvPr>
            <p:ph idx="1"/>
          </p:nvPr>
        </p:nvSpPr>
        <p:spPr/>
        <p:txBody>
          <a:bodyPr>
            <a:normAutofit lnSpcReduction="10000"/>
          </a:bodyPr>
          <a:lstStyle/>
          <a:p>
            <a:pPr>
              <a:lnSpc>
                <a:spcPct val="107000"/>
              </a:lnSpc>
              <a:spcAft>
                <a:spcPts val="800"/>
              </a:spcAft>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Vi træffes på telefon 98 18 80 88 mandag-torsdag fra klokken 10-15, og fredag fra klokken 10-13. Du kan også altid sende os en mail på </a:t>
            </a:r>
            <a:r>
              <a:rPr lang="da-DK"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kmaal@km.dk</a:t>
            </a:r>
            <a:r>
              <a:rPr lang="da-DK" sz="24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Hvis du ønsker at tale med en bestemt medarbejder, kan du finde kontaktoplysninger på stiftets hjemmeside, </a:t>
            </a:r>
            <a:r>
              <a:rPr lang="da-DK"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www.aalborgstift.dk</a:t>
            </a:r>
            <a:r>
              <a:rPr lang="da-DK" sz="24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Stiftsadministrationen er åben for personlig betjening mandag-torsdag fra klokken 8-16, og fredag fra klokken 8-14.</a:t>
            </a:r>
          </a:p>
          <a:p>
            <a:pPr>
              <a:lnSpc>
                <a:spcPct val="107000"/>
              </a:lnSpc>
              <a:spcAft>
                <a:spcPts val="800"/>
              </a:spcAft>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Så har du spørgsmål om fx ansættelse af præster, en renovering af kirken, ansættelse af kirkefunktionærer, arbejdsmiljøproblemer, eller spørgsmål til menighedsrådslovens bestemmelser? Så sidder vi altid klar til at hjælpe dig, både telefonisk men også via mail. </a:t>
            </a:r>
          </a:p>
        </p:txBody>
      </p:sp>
    </p:spTree>
    <p:extLst>
      <p:ext uri="{BB962C8B-B14F-4D97-AF65-F5344CB8AC3E}">
        <p14:creationId xmlns:p14="http://schemas.microsoft.com/office/powerpoint/2010/main" val="79497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487B1-1FB0-CD9C-F48E-0A7B135C6E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827ABD7-F55C-FB0A-A2FE-FBFA3D3EB317}"/>
              </a:ext>
            </a:extLst>
          </p:cNvPr>
          <p:cNvSpPr>
            <a:spLocks noGrp="1"/>
          </p:cNvSpPr>
          <p:nvPr>
            <p:ph type="title"/>
          </p:nvPr>
        </p:nvSpPr>
        <p:spPr/>
        <p:txBody>
          <a:bodyPr>
            <a:normAutofit/>
          </a:bodyPr>
          <a:lstStyle/>
          <a:p>
            <a:r>
              <a:rPr lang="da-DK" b="1" dirty="0"/>
              <a:t>Hvor finder I ellers hjælp?</a:t>
            </a:r>
          </a:p>
        </p:txBody>
      </p:sp>
      <p:sp>
        <p:nvSpPr>
          <p:cNvPr id="3" name="Pladsholder til indhold 2">
            <a:extLst>
              <a:ext uri="{FF2B5EF4-FFF2-40B4-BE49-F238E27FC236}">
                <a16:creationId xmlns:a16="http://schemas.microsoft.com/office/drawing/2014/main" id="{E3F148E9-2778-C833-9595-799152E92EB9}"/>
              </a:ext>
            </a:extLst>
          </p:cNvPr>
          <p:cNvSpPr>
            <a:spLocks noGrp="1"/>
          </p:cNvSpPr>
          <p:nvPr>
            <p:ph idx="1"/>
          </p:nvPr>
        </p:nvSpPr>
        <p:spPr/>
        <p:txBody>
          <a:bodyPr/>
          <a:lstStyle/>
          <a:p>
            <a:r>
              <a:rPr lang="da-DK" dirty="0"/>
              <a:t>I kan finde mange vejledninger, skabeloner mv. på </a:t>
            </a:r>
            <a:r>
              <a:rPr lang="da-DK" dirty="0">
                <a:hlinkClick r:id="rId2"/>
              </a:rPr>
              <a:t>Folkekirkens </a:t>
            </a:r>
            <a:r>
              <a:rPr lang="da-DK" dirty="0" err="1">
                <a:hlinkClick r:id="rId2"/>
              </a:rPr>
              <a:t>IntraNet</a:t>
            </a:r>
            <a:r>
              <a:rPr lang="da-DK" dirty="0"/>
              <a:t>, om fx</a:t>
            </a:r>
          </a:p>
          <a:p>
            <a:pPr lvl="1"/>
            <a:r>
              <a:rPr lang="da-DK" dirty="0"/>
              <a:t>Menighedsrådenes arbejde</a:t>
            </a:r>
          </a:p>
          <a:p>
            <a:pPr lvl="1"/>
            <a:r>
              <a:rPr lang="da-DK" dirty="0"/>
              <a:t>Personale</a:t>
            </a:r>
          </a:p>
          <a:p>
            <a:pPr lvl="1"/>
            <a:r>
              <a:rPr lang="da-DK" dirty="0"/>
              <a:t>Byggesager</a:t>
            </a:r>
          </a:p>
          <a:p>
            <a:pPr lvl="1"/>
            <a:r>
              <a:rPr lang="da-DK" dirty="0"/>
              <a:t>Kirkegården og GIAS</a:t>
            </a:r>
          </a:p>
          <a:p>
            <a:pPr marL="457200" lvl="1" indent="0">
              <a:buNone/>
            </a:pPr>
            <a:r>
              <a:rPr lang="da-DK" dirty="0"/>
              <a:t>…og meget mere!</a:t>
            </a:r>
          </a:p>
          <a:p>
            <a:pPr lvl="1"/>
            <a:endParaRPr lang="da-DK" dirty="0"/>
          </a:p>
          <a:p>
            <a:r>
              <a:rPr lang="da-DK" dirty="0"/>
              <a:t>I kan også finde vejledninger på </a:t>
            </a:r>
            <a:r>
              <a:rPr lang="da-DK" dirty="0">
                <a:hlinkClick r:id="rId3"/>
              </a:rPr>
              <a:t>www.stiftsjura.dk</a:t>
            </a:r>
            <a:r>
              <a:rPr lang="da-DK" dirty="0"/>
              <a:t>, som er et samarbejde mellem Aalborg, Aarhus og Viborg stifter</a:t>
            </a:r>
          </a:p>
        </p:txBody>
      </p:sp>
      <p:pic>
        <p:nvPicPr>
          <p:cNvPr id="5" name="Billede 4">
            <a:extLst>
              <a:ext uri="{FF2B5EF4-FFF2-40B4-BE49-F238E27FC236}">
                <a16:creationId xmlns:a16="http://schemas.microsoft.com/office/drawing/2014/main" id="{6D314C92-8444-6B50-EB8F-EBCDAF446F4F}"/>
              </a:ext>
            </a:extLst>
          </p:cNvPr>
          <p:cNvPicPr>
            <a:picLocks noChangeAspect="1"/>
          </p:cNvPicPr>
          <p:nvPr/>
        </p:nvPicPr>
        <p:blipFill>
          <a:blip r:embed="rId4"/>
          <a:stretch>
            <a:fillRect/>
          </a:stretch>
        </p:blipFill>
        <p:spPr>
          <a:xfrm>
            <a:off x="6505129" y="2257125"/>
            <a:ext cx="3953322" cy="2659080"/>
          </a:xfrm>
          <a:prstGeom prst="rect">
            <a:avLst/>
          </a:prstGeom>
        </p:spPr>
      </p:pic>
    </p:spTree>
    <p:extLst>
      <p:ext uri="{BB962C8B-B14F-4D97-AF65-F5344CB8AC3E}">
        <p14:creationId xmlns:p14="http://schemas.microsoft.com/office/powerpoint/2010/main" val="255335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86D30-50CB-B7B6-B3A2-0DF7CDC325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C5515B-A4DB-00F2-0F90-95C7EA5C7A84}"/>
              </a:ext>
            </a:extLst>
          </p:cNvPr>
          <p:cNvSpPr>
            <a:spLocks noGrp="1"/>
          </p:cNvSpPr>
          <p:nvPr>
            <p:ph type="title"/>
          </p:nvPr>
        </p:nvSpPr>
        <p:spPr/>
        <p:txBody>
          <a:bodyPr/>
          <a:lstStyle/>
          <a:p>
            <a:r>
              <a:rPr lang="da-DK" b="1" dirty="0"/>
              <a:t>Kommende arrangementer</a:t>
            </a:r>
            <a:endParaRPr lang="da-DK" dirty="0"/>
          </a:p>
        </p:txBody>
      </p:sp>
      <p:sp>
        <p:nvSpPr>
          <p:cNvPr id="3" name="Pladsholder til indhold 2">
            <a:extLst>
              <a:ext uri="{FF2B5EF4-FFF2-40B4-BE49-F238E27FC236}">
                <a16:creationId xmlns:a16="http://schemas.microsoft.com/office/drawing/2014/main" id="{9CC4A365-6574-B6DA-EEE9-8E8D4D00537C}"/>
              </a:ext>
            </a:extLst>
          </p:cNvPr>
          <p:cNvSpPr>
            <a:spLocks noGrp="1"/>
          </p:cNvSpPr>
          <p:nvPr>
            <p:ph idx="1"/>
          </p:nvPr>
        </p:nvSpPr>
        <p:spPr/>
        <p:txBody>
          <a:bodyPr>
            <a:normAutofit fontScale="92500"/>
          </a:bodyPr>
          <a:lstStyle/>
          <a:p>
            <a:pPr marL="0" indent="0">
              <a:lnSpc>
                <a:spcPct val="107000"/>
              </a:lnSpc>
              <a:spcAft>
                <a:spcPts val="800"/>
              </a:spcAft>
              <a:buNone/>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Der afholdes mange spændende arrangementer og kurser i Aalborg Stift, som er til gavn for jer i menighedsrådene. I kan allerede nu sætte datoer i kalenderen til:</a:t>
            </a:r>
          </a:p>
          <a:p>
            <a:pPr marL="342900" lvl="0" indent="-342900">
              <a:lnSpc>
                <a:spcPct val="107000"/>
              </a:lnSpc>
              <a:buFont typeface="Symbol" panose="05050102010706020507" pitchFamily="18" charset="2"/>
              <a:buChar char=""/>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Kurser om tjenesteboligadministration v/bygningskonsulenten, i Støvring Sognegård den 27. februar 2025, i Vadum Sognegård den 19. marts 2025, i Tårs Sognegård den 3. april 2025 og i Harring-Stagstrup Kirkecenter den 23. april 2025</a:t>
            </a:r>
          </a:p>
          <a:p>
            <a:pPr marL="342900" lvl="0" indent="-342900">
              <a:lnSpc>
                <a:spcPct val="107000"/>
              </a:lnSpc>
              <a:buFont typeface="Symbol" panose="05050102010706020507" pitchFamily="18" charset="2"/>
              <a:buChar char=""/>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Åbent Hus-arrangementer i Bispegården den 6. marts 2025 og 25. marts 2025 </a:t>
            </a:r>
          </a:p>
          <a:p>
            <a:pPr marL="342900" lvl="0" indent="-342900">
              <a:lnSpc>
                <a:spcPct val="107000"/>
              </a:lnSpc>
              <a:buFont typeface="Symbol" panose="05050102010706020507" pitchFamily="18" charset="2"/>
              <a:buChar char=""/>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Stiftsmenighedsrådsmøde 17. maj 2025</a:t>
            </a:r>
          </a:p>
          <a:p>
            <a:pPr marL="342900" lvl="0" indent="-342900">
              <a:lnSpc>
                <a:spcPct val="107000"/>
              </a:lnSpc>
              <a:spcAft>
                <a:spcPts val="800"/>
              </a:spcAft>
              <a:buFont typeface="Symbol" panose="05050102010706020507" pitchFamily="18" charset="2"/>
              <a:buChar char=""/>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Landemode 19. september 2025 </a:t>
            </a:r>
          </a:p>
        </p:txBody>
      </p:sp>
    </p:spTree>
    <p:extLst>
      <p:ext uri="{BB962C8B-B14F-4D97-AF65-F5344CB8AC3E}">
        <p14:creationId xmlns:p14="http://schemas.microsoft.com/office/powerpoint/2010/main" val="390597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33BD9D5-F1E2-D178-4865-9F7AC809ECB1}"/>
              </a:ext>
            </a:extLst>
          </p:cNvPr>
          <p:cNvSpPr>
            <a:spLocks noGrp="1"/>
          </p:cNvSpPr>
          <p:nvPr>
            <p:ph type="title"/>
          </p:nvPr>
        </p:nvSpPr>
        <p:spPr/>
        <p:txBody>
          <a:bodyPr/>
          <a:lstStyle/>
          <a:p>
            <a:r>
              <a:rPr lang="da-DK" dirty="0"/>
              <a:t>Gruppearbejde for kirkeværger og kirke- og kirkegårdsudvalg</a:t>
            </a:r>
          </a:p>
        </p:txBody>
      </p:sp>
      <p:sp>
        <p:nvSpPr>
          <p:cNvPr id="5" name="Pladsholder til tekst 4">
            <a:extLst>
              <a:ext uri="{FF2B5EF4-FFF2-40B4-BE49-F238E27FC236}">
                <a16:creationId xmlns:a16="http://schemas.microsoft.com/office/drawing/2014/main" id="{CBFDB9B0-6660-D671-B664-2855D21ACCCA}"/>
              </a:ext>
            </a:extLst>
          </p:cNvPr>
          <p:cNvSpPr>
            <a:spLocks noGrp="1"/>
          </p:cNvSpPr>
          <p:nvPr>
            <p:ph type="body" idx="1"/>
          </p:nvPr>
        </p:nvSpPr>
        <p:spPr/>
        <p:txBody>
          <a:bodyPr/>
          <a:lstStyle/>
          <a:p>
            <a:r>
              <a:rPr lang="da-DK" dirty="0"/>
              <a:t>Klokken 13.30-14.30</a:t>
            </a:r>
          </a:p>
        </p:txBody>
      </p:sp>
    </p:spTree>
    <p:extLst>
      <p:ext uri="{BB962C8B-B14F-4D97-AF65-F5344CB8AC3E}">
        <p14:creationId xmlns:p14="http://schemas.microsoft.com/office/powerpoint/2010/main" val="393709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D7DBA-50D3-77F2-C257-5DB5E61270FD}"/>
              </a:ext>
            </a:extLst>
          </p:cNvPr>
          <p:cNvSpPr>
            <a:spLocks noGrp="1"/>
          </p:cNvSpPr>
          <p:nvPr>
            <p:ph type="title"/>
          </p:nvPr>
        </p:nvSpPr>
        <p:spPr/>
        <p:txBody>
          <a:bodyPr/>
          <a:lstStyle/>
          <a:p>
            <a:r>
              <a:rPr lang="da-DK" b="1" dirty="0"/>
              <a:t>Agenda</a:t>
            </a:r>
          </a:p>
        </p:txBody>
      </p:sp>
      <p:sp>
        <p:nvSpPr>
          <p:cNvPr id="3" name="Pladsholder til indhold 2">
            <a:extLst>
              <a:ext uri="{FF2B5EF4-FFF2-40B4-BE49-F238E27FC236}">
                <a16:creationId xmlns:a16="http://schemas.microsoft.com/office/drawing/2014/main" id="{34B067AA-6F3D-70DF-A164-436400907819}"/>
              </a:ext>
            </a:extLst>
          </p:cNvPr>
          <p:cNvSpPr>
            <a:spLocks noGrp="1"/>
          </p:cNvSpPr>
          <p:nvPr>
            <p:ph idx="1"/>
          </p:nvPr>
        </p:nvSpPr>
        <p:spPr/>
        <p:txBody>
          <a:bodyPr>
            <a:normAutofit/>
          </a:bodyPr>
          <a:lstStyle/>
          <a:p>
            <a:r>
              <a:rPr lang="da-DK" dirty="0"/>
              <a:t>Hvem har kompetence til hvad i byggesager? Hvad må menighedsrådene selv?</a:t>
            </a:r>
          </a:p>
          <a:p>
            <a:r>
              <a:rPr lang="da-DK" dirty="0"/>
              <a:t>Den gode byggesag</a:t>
            </a:r>
          </a:p>
          <a:p>
            <a:r>
              <a:rPr lang="da-DK" dirty="0"/>
              <a:t>Rådgivningsaftaler</a:t>
            </a:r>
          </a:p>
          <a:p>
            <a:r>
              <a:rPr lang="da-DK" dirty="0"/>
              <a:t>Byggesagens gang</a:t>
            </a:r>
          </a:p>
          <a:p>
            <a:r>
              <a:rPr lang="da-DK" dirty="0"/>
              <a:t>Hvorfor tager en byggesag så lang tid? </a:t>
            </a:r>
          </a:p>
          <a:p>
            <a:endParaRPr lang="da-DK" dirty="0"/>
          </a:p>
        </p:txBody>
      </p:sp>
    </p:spTree>
    <p:extLst>
      <p:ext uri="{BB962C8B-B14F-4D97-AF65-F5344CB8AC3E}">
        <p14:creationId xmlns:p14="http://schemas.microsoft.com/office/powerpoint/2010/main" val="141603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CC343-363F-0747-7B6D-2920901391B8}"/>
              </a:ext>
            </a:extLst>
          </p:cNvPr>
          <p:cNvSpPr>
            <a:spLocks noGrp="1"/>
          </p:cNvSpPr>
          <p:nvPr>
            <p:ph type="title"/>
          </p:nvPr>
        </p:nvSpPr>
        <p:spPr/>
        <p:txBody>
          <a:bodyPr/>
          <a:lstStyle/>
          <a:p>
            <a:r>
              <a:rPr lang="da-DK" b="1" dirty="0"/>
              <a:t>Lovgrundlag</a:t>
            </a:r>
          </a:p>
        </p:txBody>
      </p:sp>
      <p:sp>
        <p:nvSpPr>
          <p:cNvPr id="3" name="Pladsholder til indhold 2">
            <a:extLst>
              <a:ext uri="{FF2B5EF4-FFF2-40B4-BE49-F238E27FC236}">
                <a16:creationId xmlns:a16="http://schemas.microsoft.com/office/drawing/2014/main" id="{3B7A907C-C658-E3D5-5CFB-DF11823E91B7}"/>
              </a:ext>
            </a:extLst>
          </p:cNvPr>
          <p:cNvSpPr>
            <a:spLocks noGrp="1"/>
          </p:cNvSpPr>
          <p:nvPr>
            <p:ph idx="1"/>
          </p:nvPr>
        </p:nvSpPr>
        <p:spPr/>
        <p:txBody>
          <a:bodyPr/>
          <a:lstStyle/>
          <a:p>
            <a:r>
              <a:rPr lang="da-DK" dirty="0"/>
              <a:t>Lovgrundlaget udgøres overordnet af tre regelsæt;</a:t>
            </a:r>
          </a:p>
          <a:p>
            <a:pPr lvl="1"/>
            <a:r>
              <a:rPr lang="da-DK" dirty="0">
                <a:hlinkClick r:id="rId3"/>
              </a:rPr>
              <a:t>Lov om menighedsråd</a:t>
            </a:r>
            <a:endParaRPr lang="da-DK" dirty="0"/>
          </a:p>
          <a:p>
            <a:pPr lvl="1"/>
            <a:r>
              <a:rPr lang="da-DK" dirty="0">
                <a:hlinkClick r:id="rId4"/>
              </a:rPr>
              <a:t>Lov om folkekirkens kirkebygninger og kirkegårde</a:t>
            </a:r>
            <a:endParaRPr lang="da-DK" dirty="0"/>
          </a:p>
          <a:p>
            <a:pPr lvl="1"/>
            <a:r>
              <a:rPr lang="da-DK" dirty="0">
                <a:hlinkClick r:id="rId5"/>
              </a:rPr>
              <a:t>Bekendtgørelse om folkekirkens kirkebygninger og kirkegårde</a:t>
            </a:r>
            <a:endParaRPr lang="da-DK" dirty="0"/>
          </a:p>
          <a:p>
            <a:pPr lvl="1"/>
            <a:endParaRPr lang="da-DK" dirty="0"/>
          </a:p>
          <a:p>
            <a:r>
              <a:rPr lang="da-DK" dirty="0"/>
              <a:t>Loven og bekendtgørelsen om folkekirkens kirkebygninger og kirkegårde regulerer hvilke pligter menighedsrådet har, hvem der må hvad i byggesager, hvem der skal høres mv. </a:t>
            </a:r>
          </a:p>
        </p:txBody>
      </p:sp>
    </p:spTree>
    <p:extLst>
      <p:ext uri="{BB962C8B-B14F-4D97-AF65-F5344CB8AC3E}">
        <p14:creationId xmlns:p14="http://schemas.microsoft.com/office/powerpoint/2010/main" val="208175466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1522</TotalTime>
  <Words>1649</Words>
  <Application>Microsoft Office PowerPoint</Application>
  <PresentationFormat>Widescreen</PresentationFormat>
  <Paragraphs>180</Paragraphs>
  <Slides>31</Slides>
  <Notes>2</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31</vt:i4>
      </vt:variant>
    </vt:vector>
  </HeadingPairs>
  <TitlesOfParts>
    <vt:vector size="38" baseType="lpstr">
      <vt:lpstr>Aptos</vt:lpstr>
      <vt:lpstr>Aptos Display</vt:lpstr>
      <vt:lpstr>Arial</vt:lpstr>
      <vt:lpstr>Calibri</vt:lpstr>
      <vt:lpstr>Symbol</vt:lpstr>
      <vt:lpstr>Wingdings</vt:lpstr>
      <vt:lpstr>Office-tema</vt:lpstr>
      <vt:lpstr>Kursusdag for menighedsrådsmedlemmer i Frederikshavn provsti</vt:lpstr>
      <vt:lpstr>Hvem er Aalborg Stift?</vt:lpstr>
      <vt:lpstr>Viden og kompetencer, som vi gerne deler med jer</vt:lpstr>
      <vt:lpstr>Hvordan får I fat på os?</vt:lpstr>
      <vt:lpstr>Hvor finder I ellers hjælp?</vt:lpstr>
      <vt:lpstr>Kommende arrangementer</vt:lpstr>
      <vt:lpstr>Gruppearbejde for kirkeværger og kirke- og kirkegårdsudvalg</vt:lpstr>
      <vt:lpstr>Agenda</vt:lpstr>
      <vt:lpstr>Lovgrundlag</vt:lpstr>
      <vt:lpstr>Overblik over systemet</vt:lpstr>
      <vt:lpstr>Menighedsrådets ansvar</vt:lpstr>
      <vt:lpstr>Hvem har kompetence til hvad?</vt:lpstr>
      <vt:lpstr>Menighedsrådets kompetence</vt:lpstr>
      <vt:lpstr>Provstiudvalgets kompetence</vt:lpstr>
      <vt:lpstr>Stiftsøvrighedens kompetence</vt:lpstr>
      <vt:lpstr>Hvorfor er det med kompetencen vigtigt?</vt:lpstr>
      <vt:lpstr>Den gode byggesag</vt:lpstr>
      <vt:lpstr>Den gode byggesag</vt:lpstr>
      <vt:lpstr>Rådgivningsaftaler</vt:lpstr>
      <vt:lpstr>Materiale om rådgivningsaftaler</vt:lpstr>
      <vt:lpstr>Kirkekyndig arkitekt</vt:lpstr>
      <vt:lpstr>Byggesagens gang</vt:lpstr>
      <vt:lpstr>Byggesagens gang</vt:lpstr>
      <vt:lpstr>PowerPoint-præsentation</vt:lpstr>
      <vt:lpstr>Konsulenterne</vt:lpstr>
      <vt:lpstr>Hvorfor tager byggesager så lang tid?</vt:lpstr>
      <vt:lpstr>Hvorfor tager byggesager så lang tid?</vt:lpstr>
      <vt:lpstr>Tips til at hjælpe menighedsrådene</vt:lpstr>
      <vt:lpstr>Tips til hjælp</vt:lpstr>
      <vt:lpstr>Nyttige links</vt:lpstr>
      <vt:lpstr>Spørgsmål? </vt:lpstr>
    </vt:vector>
  </TitlesOfParts>
  <Company>Folkekirkens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Pernille Bunk Stølefjell</dc:creator>
  <cp:lastModifiedBy>Pernille Bunk Stølefjell</cp:lastModifiedBy>
  <cp:revision>8</cp:revision>
  <cp:lastPrinted>2024-09-24T08:16:56Z</cp:lastPrinted>
  <dcterms:created xsi:type="dcterms:W3CDTF">2024-09-22T11:37:53Z</dcterms:created>
  <dcterms:modified xsi:type="dcterms:W3CDTF">2025-01-15T07:50:58Z</dcterms:modified>
</cp:coreProperties>
</file>