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69" r:id="rId3"/>
    <p:sldId id="296" r:id="rId4"/>
    <p:sldId id="303" r:id="rId5"/>
    <p:sldId id="257" r:id="rId6"/>
    <p:sldId id="312" r:id="rId7"/>
  </p:sldIdLst>
  <p:sldSz cx="12192000" cy="6858000"/>
  <p:notesSz cx="9926638" cy="143557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DA0A4-FFCE-406B-BA8C-4A1241881DB0}" v="1" dt="2025-08-06T10:10:35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84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72028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>
              <a:defRPr sz="17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72028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>
              <a:defRPr sz="1700"/>
            </a:lvl1pPr>
          </a:lstStyle>
          <a:p>
            <a:fld id="{75E7F4A8-60E0-4512-8965-3A0CB1FD9124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2" y="13635485"/>
            <a:ext cx="4301543" cy="720280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>
              <a:defRPr sz="17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22800" y="13635485"/>
            <a:ext cx="4301543" cy="720280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r">
              <a:defRPr sz="1700"/>
            </a:lvl1pPr>
          </a:lstStyle>
          <a:p>
            <a:fld id="{D481AF55-C2CF-4DDB-A3D4-04C73B025F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31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0539-C131-41BC-B20C-8035CCA7104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68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1AF55-C2CF-4DDB-A3D4-04C73B025FA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777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27516">
              <a:defRPr/>
            </a:pPr>
            <a:r>
              <a:rPr lang="da-DK" dirty="0">
                <a:latin typeface="Helvetica Neue"/>
              </a:rPr>
              <a:t>Danmarks Statistik justerer hvert år de kommunale befolkningsfremskrivninger. Justeringerne sker som følge af at forhold som indvandring og fødselsniveau forandrer sig. I kortet nedenfor kan man få vist den forventede befolkningsudvikling i </a:t>
            </a:r>
            <a:r>
              <a:rPr lang="da-DK" dirty="0" err="1">
                <a:latin typeface="Helvetica Neue"/>
              </a:rPr>
              <a:t>hht</a:t>
            </a:r>
            <a:r>
              <a:rPr lang="da-DK" dirty="0">
                <a:latin typeface="Helvetica Neue"/>
              </a:rPr>
              <a:t>. de seneste fremskrivninger.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1AF55-C2CF-4DDB-A3D4-04C73B025FA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75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D4496-4F16-B2B6-16ED-B52F91D72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A825137-3AC2-6B66-727A-F6D782986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83A7CB-EE72-2D06-A803-7026E719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B2E6-3844-4341-96A8-15AC4A5DAD0E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21E17E-2EC4-F54E-2106-37CA1733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0E161B-B3D2-1105-1466-62F4AD09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62E-6624-4844-B83A-6B61161E6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50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0E9A6-614F-99F5-7887-1AC3ECCE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9F394A4-8C50-246D-BDE3-D4CD99AC6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D47EBE-0FF0-3CEE-B267-C2E10F04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B2E6-3844-4341-96A8-15AC4A5DAD0E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040A3C-06E7-E95D-9321-766EB99D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064C8F-CDA9-5F74-C1DF-24BAD800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62E-6624-4844-B83A-6B61161E6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729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6F63BD7-B634-7CEE-5AF8-B79BBA6ED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3848EFA-4D48-C2CE-B5E6-3B6961C1C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DE9C3E-B51F-DA6D-2BE3-01DA6F0A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B2E6-3844-4341-96A8-15AC4A5DAD0E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0732EF-1996-F170-8F8E-FCD9FD47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95E01B-69E4-29BA-0775-307FEA9F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62E-6624-4844-B83A-6B61161E6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13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2DCD9-A0C0-25C9-734D-FB947172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7DB7C7-D823-DD5C-ED55-D835091AC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6D401A-5D30-CA8D-8841-FC71F115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B2E6-3844-4341-96A8-15AC4A5DAD0E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F3DAC1-F2D8-49E1-9B81-FB294E99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446334B-3F39-CCB2-47FF-CBD06A92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62E-6624-4844-B83A-6B61161E6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489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107AE-DB48-8542-08B4-65E80D5A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9CFED-3377-BF48-493D-88BB29F06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2E33848-A613-C9C1-447F-1C20440F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B2E6-3844-4341-96A8-15AC4A5DAD0E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B3A61C-D9F5-D50C-BB94-34D4DFDB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5E5EF7-58E7-6EFF-E8C1-3B8390E6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62E-6624-4844-B83A-6B61161E6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62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D2B8E-F89D-9AB6-DEE4-903CEB15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3FCE5F-4A4F-91A7-109F-E9C427474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112B6E7-E8DE-6C5C-4766-D3C6FA0C1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D5176FF-523E-33E4-FE09-35ADAAE3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B2E6-3844-4341-96A8-15AC4A5DAD0E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C71A51D-9770-AA29-7414-A65474F6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3909604-418B-E4E2-E6D5-792F4E25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62E-6624-4844-B83A-6B61161E6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678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C74A9-BA1B-B844-4186-4F666AF3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10A9A8-D663-4EAD-F0C6-EEB29F530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6FFD41-9F7E-FF9A-2458-A57AF8205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38299D9-9939-D465-0F17-768EC3E0F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32DA18F-632A-72FF-2206-7F3032AFF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4832D4A-E2FE-0C94-3A42-305679E0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B2E6-3844-4341-96A8-15AC4A5DAD0E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CD83439-0A95-D6E5-8E9B-E3EBB35D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E9F7CD9-4CA9-A235-FF0F-0AAEEA9E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62E-6624-4844-B83A-6B61161E6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90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4CF8C-8BDA-B46B-53B0-D22AD77D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8C3A036-9876-FC97-98E8-F1E646EE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B2E6-3844-4341-96A8-15AC4A5DAD0E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69DEA04-946A-440B-759F-D6B987F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D92B951-36C6-DCEC-96C5-A594B416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62E-6624-4844-B83A-6B61161E6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9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C966FFE-C59C-0419-9138-019541A4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B2E6-3844-4341-96A8-15AC4A5DAD0E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EF4E28B-CB5B-E588-B3B3-7D305142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D6A7EAC-491D-6BA8-B545-0565F846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62E-6624-4844-B83A-6B61161E6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32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4B51C-4F91-9A8F-83B5-32EC7859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150BAF-E313-82FC-9860-DCEFF824B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D4992E2-105F-E296-9F0F-E46488EB9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8595682-EAB6-9BF3-9B0D-13CF7ED8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B2E6-3844-4341-96A8-15AC4A5DAD0E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2B6582-8A70-28C9-E065-91D784B2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6C46E2B-0F7F-F424-9473-716C7BF9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62E-6624-4844-B83A-6B61161E6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093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3937D-89E0-E689-3359-F0CE1478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2DFCF41-6965-AF23-0C4B-F4C89016E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749281-FCF7-53DA-2B8D-78C943ABF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35FD343-1E17-E2ED-D2F2-C2FC59DC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B2E6-3844-4341-96A8-15AC4A5DAD0E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FFDEDB1-5747-4775-2342-7AC7AEA2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4686B04-0F7E-9C12-00C7-8101DF7D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562E-6624-4844-B83A-6B61161E6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60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36D080D-0FDE-AD17-EC07-22150CCE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D5C207-D8FC-5D52-F73C-4E55490CC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4D59E3-525E-2974-0C61-E6F6E148B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9B2E6-3844-4341-96A8-15AC4A5DAD0E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0AE11D-2A6B-49B7-D7B2-358A90E2A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C5ACA4-2131-C635-37F6-4379A36A8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20562E-6624-4844-B83A-6B61161E64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33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lketal.dk/artikler/fremskrivninger_fra_danmarks_statistik_nye_tendenser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udendørs, sky, plante, træ&#10;&#10;Indhold genereret af kunstig intelligens kan være forkert.">
            <a:extLst>
              <a:ext uri="{FF2B5EF4-FFF2-40B4-BE49-F238E27FC236}">
                <a16:creationId xmlns:a16="http://schemas.microsoft.com/office/drawing/2014/main" id="{AA7A57C8-48BF-52FD-857D-7427E8892D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5" b="29330"/>
          <a:stretch/>
        </p:blipFill>
        <p:spPr>
          <a:xfrm>
            <a:off x="0" y="0"/>
            <a:ext cx="12191999" cy="69593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57CA006-6BEB-BC5D-06DD-83ED497BBBFE}"/>
              </a:ext>
            </a:extLst>
          </p:cNvPr>
          <p:cNvSpPr/>
          <p:nvPr/>
        </p:nvSpPr>
        <p:spPr>
          <a:xfrm rot="20689786">
            <a:off x="-40603" y="3983300"/>
            <a:ext cx="13098743" cy="4433431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DBD6B34-C0AF-4F56-09CF-D4974B9A9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23013"/>
            <a:ext cx="5872873" cy="2192337"/>
          </a:xfrm>
        </p:spPr>
        <p:txBody>
          <a:bodyPr>
            <a:normAutofit/>
          </a:bodyPr>
          <a:lstStyle/>
          <a:p>
            <a:pPr algn="l"/>
            <a:r>
              <a:rPr lang="da-DK" b="1" dirty="0">
                <a:solidFill>
                  <a:schemeClr val="bg1"/>
                </a:solidFill>
              </a:rPr>
              <a:t>Strukturprojekt</a:t>
            </a:r>
            <a:br>
              <a:rPr lang="da-DK" b="1" dirty="0">
                <a:solidFill>
                  <a:schemeClr val="bg1"/>
                </a:solidFill>
              </a:rPr>
            </a:br>
            <a:r>
              <a:rPr lang="da-DK" b="1" dirty="0">
                <a:solidFill>
                  <a:schemeClr val="bg1"/>
                </a:solidFill>
              </a:rPr>
              <a:t>Aalborg stift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8D46BAC-3EB0-78D8-A86F-1E75AC260188}"/>
              </a:ext>
            </a:extLst>
          </p:cNvPr>
          <p:cNvSpPr txBox="1"/>
          <p:nvPr/>
        </p:nvSpPr>
        <p:spPr>
          <a:xfrm>
            <a:off x="6095999" y="6015350"/>
            <a:ext cx="492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Orientering af Menighedsråd til budgetsamråd August-september 2025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0C3A81B-CC34-7A2B-E906-4CEF3370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C8D2-5448-4C8D-8996-54D6FBE4E9C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399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landbrug, kortklippet/afgrøde/høst/ridepisk, græs, plantage&#10;&#10;Indhold genereret af kunstig intelligens kan være forkert.">
            <a:extLst>
              <a:ext uri="{FF2B5EF4-FFF2-40B4-BE49-F238E27FC236}">
                <a16:creationId xmlns:a16="http://schemas.microsoft.com/office/drawing/2014/main" id="{A713236C-677F-8702-9044-EBED9F718E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505828-F895-DB62-50AB-33D517C9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9632"/>
            <a:ext cx="10515600" cy="1133475"/>
          </a:xfrm>
        </p:spPr>
        <p:txBody>
          <a:bodyPr/>
          <a:lstStyle/>
          <a:p>
            <a:pPr algn="ctr"/>
            <a:r>
              <a:rPr lang="da-DK" b="1" dirty="0"/>
              <a:t>Hvorfor et strukturprojekt?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DAC110-35C7-ACDF-58C0-19366D78D0E8}"/>
              </a:ext>
            </a:extLst>
          </p:cNvPr>
          <p:cNvSpPr txBox="1"/>
          <p:nvPr/>
        </p:nvSpPr>
        <p:spPr>
          <a:xfrm>
            <a:off x="307572" y="3429000"/>
            <a:ext cx="1153806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/>
              <a:t>Folkekirken skal navigere i en ny virkelighed - Demografien i Aalborg Stift forandrer sig fortsat</a:t>
            </a:r>
          </a:p>
          <a:p>
            <a:pPr algn="ctr"/>
            <a:endParaRPr lang="da-DK" sz="1600" b="1" dirty="0"/>
          </a:p>
          <a:p>
            <a:pPr algn="ctr"/>
            <a:r>
              <a:rPr lang="da-DK" sz="1600" b="1" dirty="0"/>
              <a:t>Der er behov for at skabe overblik </a:t>
            </a:r>
            <a:r>
              <a:rPr lang="da-DK" sz="1600" b="1" u="sng" dirty="0"/>
              <a:t>på tværs i stiftet </a:t>
            </a:r>
            <a:r>
              <a:rPr lang="da-DK" sz="1600" b="1" dirty="0"/>
              <a:t>over disse forandringer for at forstå hvordan de påvirker Folkekirken i nutid og fremtid</a:t>
            </a:r>
          </a:p>
          <a:p>
            <a:pPr algn="ctr"/>
            <a:endParaRPr lang="da-DK" sz="1600" b="1" dirty="0"/>
          </a:p>
          <a:p>
            <a:pPr algn="ctr"/>
            <a:r>
              <a:rPr lang="da-DK" sz="1600" b="1" dirty="0"/>
              <a:t>På den baggrund skal vi sammen drøfte hvad der kan/skal forandres og hvordan?</a:t>
            </a:r>
          </a:p>
          <a:p>
            <a:pPr algn="ctr"/>
            <a:endParaRPr lang="da-DK" sz="1600" b="1" dirty="0"/>
          </a:p>
          <a:p>
            <a:pPr algn="ctr"/>
            <a:endParaRPr lang="da-DK" b="1" dirty="0"/>
          </a:p>
          <a:p>
            <a:pPr algn="ctr"/>
            <a:endParaRPr lang="da-DK" sz="1800" b="1" dirty="0"/>
          </a:p>
          <a:p>
            <a:pPr algn="ctr"/>
            <a:r>
              <a:rPr lang="da-DK" sz="1800" b="1" dirty="0"/>
              <a:t>  </a:t>
            </a:r>
          </a:p>
          <a:p>
            <a:pPr algn="ctr"/>
            <a:endParaRPr lang="da-DK" b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340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ladsholder til indhold 2">
            <a:extLst>
              <a:ext uri="{FF2B5EF4-FFF2-40B4-BE49-F238E27FC236}">
                <a16:creationId xmlns:a16="http://schemas.microsoft.com/office/drawing/2014/main" id="{6EF05C88-20E5-AEE4-ECE6-90F302647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4467" b="6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DB138D8-9A0A-3A9F-F28E-92450B37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/>
              <a:t>Folketal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1C1CFF5-FE37-FC1D-79FC-9A23996478E1}"/>
              </a:ext>
            </a:extLst>
          </p:cNvPr>
          <p:cNvSpPr txBox="1"/>
          <p:nvPr/>
        </p:nvSpPr>
        <p:spPr>
          <a:xfrm>
            <a:off x="954157" y="1319917"/>
            <a:ext cx="225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Pr. 1/1 2025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50D83A6-8A4A-BD3B-02CD-73313E2C1967}"/>
              </a:ext>
            </a:extLst>
          </p:cNvPr>
          <p:cNvSpPr txBox="1"/>
          <p:nvPr/>
        </p:nvSpPr>
        <p:spPr>
          <a:xfrm>
            <a:off x="646182" y="1613398"/>
            <a:ext cx="3053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Folketal.dk – Danmarks statistik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3545143-DDEF-A239-B524-1B88AFB74322}"/>
              </a:ext>
            </a:extLst>
          </p:cNvPr>
          <p:cNvSpPr/>
          <p:nvPr/>
        </p:nvSpPr>
        <p:spPr>
          <a:xfrm>
            <a:off x="7708490" y="4351564"/>
            <a:ext cx="4483510" cy="2505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800" dirty="0"/>
              <a:t>Knap halvdelen af Aalborg Stifts indbyggere bor i Aalborg by og opland. Antallet af kirker er mere ligeligt geografisk fordelt. 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2F7370C-3A8A-7D99-FA3F-5D0DCC87F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626" y="-1"/>
            <a:ext cx="3278374" cy="212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2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CE114-9028-1AC9-DAF3-BC743F786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Historisk udvikling 2014-2024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13D6379-A5C4-5B1E-5AC7-01964FF6D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3" y="1447045"/>
            <a:ext cx="4944165" cy="541095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62E00DE6-3F9E-DA8C-F570-259437F6FC72}"/>
              </a:ext>
            </a:extLst>
          </p:cNvPr>
          <p:cNvSpPr txBox="1"/>
          <p:nvPr/>
        </p:nvSpPr>
        <p:spPr>
          <a:xfrm>
            <a:off x="6035448" y="2718884"/>
            <a:ext cx="5318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u="none" strike="noStrike" dirty="0">
                <a:solidFill>
                  <a:srgbClr val="333333"/>
                </a:solidFill>
                <a:effectLst/>
                <a:latin typeface="Tableau Book"/>
              </a:rPr>
              <a:t>Forhold mellem befolkningstilvækst i 2024 og historisk udvikling i den valgte periode (2014 til 2024)</a:t>
            </a:r>
            <a:endParaRPr lang="da-DK" dirty="0"/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397D3519-E259-A365-2964-4FC778B78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543496"/>
              </p:ext>
            </p:extLst>
          </p:nvPr>
        </p:nvGraphicFramePr>
        <p:xfrm>
          <a:off x="6096000" y="3429000"/>
          <a:ext cx="4491264" cy="278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621">
                  <a:extLst>
                    <a:ext uri="{9D8B030D-6E8A-4147-A177-3AD203B41FA5}">
                      <a16:colId xmlns:a16="http://schemas.microsoft.com/office/drawing/2014/main" val="1279410548"/>
                    </a:ext>
                  </a:extLst>
                </a:gridCol>
                <a:gridCol w="1673679">
                  <a:extLst>
                    <a:ext uri="{9D8B030D-6E8A-4147-A177-3AD203B41FA5}">
                      <a16:colId xmlns:a16="http://schemas.microsoft.com/office/drawing/2014/main" val="1723352033"/>
                    </a:ext>
                  </a:extLst>
                </a:gridCol>
                <a:gridCol w="1836964">
                  <a:extLst>
                    <a:ext uri="{9D8B030D-6E8A-4147-A177-3AD203B41FA5}">
                      <a16:colId xmlns:a16="http://schemas.microsoft.com/office/drawing/2014/main" val="136912838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 err="1"/>
                        <a:t>Gns</a:t>
                      </a:r>
                      <a:r>
                        <a:rPr lang="da-DK" sz="900" dirty="0"/>
                        <a:t>. Befolkningstilvækst 2014-2024 %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dirty="0" err="1"/>
                        <a:t>Gns</a:t>
                      </a:r>
                      <a:r>
                        <a:rPr lang="da-DK" sz="900" dirty="0"/>
                        <a:t>. Befolkningstilvækst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dirty="0"/>
                        <a:t>2014-2024 (tal)</a:t>
                      </a:r>
                    </a:p>
                    <a:p>
                      <a:endParaRPr lang="da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675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a-DK" sz="900" dirty="0"/>
                        <a:t>Frederikshavn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>
                          <a:solidFill>
                            <a:srgbClr val="FF0000"/>
                          </a:solidFill>
                        </a:rPr>
                        <a:t>-0,4%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>
                          <a:solidFill>
                            <a:srgbClr val="FF0000"/>
                          </a:solidFill>
                        </a:rPr>
                        <a:t>-234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3823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a-DK" sz="900" dirty="0"/>
                        <a:t>Hjørring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>
                          <a:solidFill>
                            <a:srgbClr val="FF0000"/>
                          </a:solidFill>
                        </a:rPr>
                        <a:t>-0,3%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>
                          <a:solidFill>
                            <a:srgbClr val="FF0000"/>
                          </a:solidFill>
                        </a:rPr>
                        <a:t>-190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7265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a-DK" sz="900" dirty="0"/>
                        <a:t>Læsø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>
                          <a:solidFill>
                            <a:srgbClr val="FF0000"/>
                          </a:solidFill>
                        </a:rPr>
                        <a:t>-0,5%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>
                          <a:solidFill>
                            <a:srgbClr val="FF0000"/>
                          </a:solidFill>
                        </a:rPr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5092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a-DK" sz="900" dirty="0"/>
                        <a:t>Jammerbugt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>
                          <a:solidFill>
                            <a:srgbClr val="FF0000"/>
                          </a:solidFill>
                        </a:rPr>
                        <a:t>-0,1%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>
                          <a:solidFill>
                            <a:srgbClr val="FF0000"/>
                          </a:solidFill>
                        </a:rPr>
                        <a:t>-36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0582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a-DK" sz="900" dirty="0"/>
                        <a:t>Brønderslev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/>
                        <a:t>0,3%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3223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a-DK" sz="900" dirty="0"/>
                        <a:t>Thisted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>
                          <a:solidFill>
                            <a:srgbClr val="FF0000"/>
                          </a:solidFill>
                        </a:rPr>
                        <a:t>-0,3%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>
                          <a:solidFill>
                            <a:srgbClr val="FF0000"/>
                          </a:solidFill>
                        </a:rPr>
                        <a:t>-139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41073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a-DK" sz="900" dirty="0"/>
                        <a:t>Morsø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>
                          <a:solidFill>
                            <a:srgbClr val="FF0000"/>
                          </a:solidFill>
                        </a:rPr>
                        <a:t>-0,7%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>
                          <a:solidFill>
                            <a:srgbClr val="FF0000"/>
                          </a:solidFill>
                        </a:rPr>
                        <a:t>-135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8542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a-DK" sz="900" dirty="0"/>
                        <a:t>Rebild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/>
                        <a:t>0,7%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/>
                        <a:t>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8347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a-DK" sz="900" dirty="0"/>
                        <a:t>Aalborg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/>
                        <a:t>0,8%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/>
                        <a:t>1709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229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a-DK" sz="900" dirty="0"/>
                        <a:t>Mariagerfjord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>
                          <a:solidFill>
                            <a:srgbClr val="FF0000"/>
                          </a:solidFill>
                        </a:rPr>
                        <a:t>-0,1%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dirty="0">
                          <a:solidFill>
                            <a:srgbClr val="FF0000"/>
                          </a:solidFill>
                        </a:rPr>
                        <a:t>-44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02223"/>
                  </a:ext>
                </a:extLst>
              </a:tr>
            </a:tbl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B882D5E2-28D3-FA1F-5EC0-A918408F214B}"/>
              </a:ext>
            </a:extLst>
          </p:cNvPr>
          <p:cNvSpPr/>
          <p:nvPr/>
        </p:nvSpPr>
        <p:spPr>
          <a:xfrm>
            <a:off x="7889734" y="0"/>
            <a:ext cx="4302265" cy="2505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800" dirty="0"/>
              <a:t>Den demografiske forskydning har været i gang længe. De største byer og deres periferi oplever vækst, men også internt i provstierne ses det at borgerne flytter mod de større byer med 2000-3000 indbyggere hvor der typisk findes skole, indkøb og andre services. </a:t>
            </a:r>
          </a:p>
        </p:txBody>
      </p:sp>
    </p:spTree>
    <p:extLst>
      <p:ext uri="{BB962C8B-B14F-4D97-AF65-F5344CB8AC3E}">
        <p14:creationId xmlns:p14="http://schemas.microsoft.com/office/powerpoint/2010/main" val="91146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, kort, atlas&#10;&#10;AI-genereret indhold kan være ukorrekt.">
            <a:extLst>
              <a:ext uri="{FF2B5EF4-FFF2-40B4-BE49-F238E27FC236}">
                <a16:creationId xmlns:a16="http://schemas.microsoft.com/office/drawing/2014/main" id="{A323EB81-4CCE-1DE3-AE5F-5BB73EDA9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9" r="17531" b="12502"/>
          <a:stretch>
            <a:fillRect/>
          </a:stretch>
        </p:blipFill>
        <p:spPr>
          <a:xfrm>
            <a:off x="1" y="300804"/>
            <a:ext cx="8899633" cy="64928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394F12-AA98-DDAB-CE49-98650E30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2290" cy="1325563"/>
          </a:xfrm>
        </p:spPr>
        <p:txBody>
          <a:bodyPr/>
          <a:lstStyle/>
          <a:p>
            <a:r>
              <a:rPr lang="da-DK" dirty="0"/>
              <a:t>Demografiske forskydninger </a:t>
            </a:r>
            <a:r>
              <a:rPr lang="da-DK" b="1" dirty="0"/>
              <a:t>2024</a:t>
            </a:r>
            <a:r>
              <a:rPr lang="da-DK" dirty="0"/>
              <a:t>-</a:t>
            </a:r>
            <a:r>
              <a:rPr lang="da-DK" b="1" dirty="0"/>
              <a:t>2035 </a:t>
            </a:r>
            <a:r>
              <a:rPr lang="da-DK" dirty="0"/>
              <a:t>- antal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76A1D98-7B26-C0B9-CFCF-14A12BBD5FB8}"/>
              </a:ext>
            </a:extLst>
          </p:cNvPr>
          <p:cNvSpPr txBox="1"/>
          <p:nvPr/>
        </p:nvSpPr>
        <p:spPr>
          <a:xfrm>
            <a:off x="132945" y="105680"/>
            <a:ext cx="596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hlinkClick r:id="rId4"/>
              </a:rPr>
              <a:t>Fremskrivninger fra Danmarks Statistik – nye tendenser | folketal.dk</a:t>
            </a:r>
            <a:endParaRPr lang="da-DK" sz="11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AC81E2F-2645-50F8-E51C-05A3D8A01E5C}"/>
              </a:ext>
            </a:extLst>
          </p:cNvPr>
          <p:cNvSpPr txBox="1"/>
          <p:nvPr/>
        </p:nvSpPr>
        <p:spPr>
          <a:xfrm>
            <a:off x="5791904" y="1786946"/>
            <a:ext cx="21627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750"/>
              </a:spcAft>
              <a:buFont typeface="+mj-lt"/>
              <a:buAutoNum type="arabicPeriod"/>
            </a:pPr>
            <a:r>
              <a:rPr lang="da-DK" sz="9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Fødselsoverskud</a:t>
            </a:r>
            <a:r>
              <a:rPr lang="da-DK" sz="9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som er balancen mellem fødte og døde)</a:t>
            </a:r>
          </a:p>
          <a:p>
            <a:pPr algn="l">
              <a:spcAft>
                <a:spcPts val="750"/>
              </a:spcAft>
              <a:buFont typeface="+mj-lt"/>
              <a:buAutoNum type="arabicPeriod"/>
            </a:pPr>
            <a:r>
              <a:rPr lang="da-DK" sz="9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Nettoindvandrede</a:t>
            </a:r>
            <a:r>
              <a:rPr lang="da-DK" sz="9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som er balancen mellem til- og fraflyttede i </a:t>
            </a:r>
            <a:r>
              <a:rPr lang="da-DK" sz="9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fht</a:t>
            </a:r>
            <a:r>
              <a:rPr lang="da-DK" sz="9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andre lande</a:t>
            </a:r>
          </a:p>
          <a:p>
            <a:pPr algn="l">
              <a:spcAft>
                <a:spcPts val="750"/>
              </a:spcAft>
              <a:buFont typeface="+mj-lt"/>
              <a:buAutoNum type="arabicPeriod"/>
            </a:pPr>
            <a:r>
              <a:rPr lang="da-DK" sz="9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Nettotilflyttede</a:t>
            </a:r>
            <a:r>
              <a:rPr lang="da-DK" sz="9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som er balancen mellem til- og fraflyttede i </a:t>
            </a:r>
            <a:r>
              <a:rPr lang="da-DK" sz="9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fht</a:t>
            </a:r>
            <a:r>
              <a:rPr lang="da-DK" sz="9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andre kommune</a:t>
            </a:r>
          </a:p>
          <a:p>
            <a:endParaRPr lang="da-DK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E5DEBE8-04E1-608E-BA81-C0084ED78218}"/>
              </a:ext>
            </a:extLst>
          </p:cNvPr>
          <p:cNvSpPr/>
          <p:nvPr/>
        </p:nvSpPr>
        <p:spPr>
          <a:xfrm>
            <a:off x="8269014" y="3704896"/>
            <a:ext cx="3922986" cy="31531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800" dirty="0"/>
              <a:t>Hvad betyder de demografiske forskydninger for Folkekirkens virke </a:t>
            </a:r>
          </a:p>
          <a:p>
            <a:endParaRPr lang="da-DK" dirty="0"/>
          </a:p>
          <a:p>
            <a:pPr marL="285750" indent="-285750">
              <a:buFontTx/>
              <a:buChar char="-"/>
            </a:pPr>
            <a:r>
              <a:rPr lang="da-DK" sz="1800" dirty="0"/>
              <a:t>For de områder der mister indbyggere? </a:t>
            </a:r>
          </a:p>
          <a:p>
            <a:pPr marL="285750" indent="-285750">
              <a:buFontTx/>
              <a:buChar char="-"/>
            </a:pPr>
            <a:r>
              <a:rPr lang="da-DK" dirty="0"/>
              <a:t>For de områder der får flere indbyggere? 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73348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FE61C-3390-7E7F-B687-94CE4DC1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fortsætter dialogen… 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41C9BD5-2759-76CB-4B73-3D231D86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95186" cy="1800444"/>
          </a:xfrm>
        </p:spPr>
        <p:txBody>
          <a:bodyPr>
            <a:normAutofit/>
          </a:bodyPr>
          <a:lstStyle/>
          <a:p>
            <a:r>
              <a:rPr lang="da-DK" dirty="0"/>
              <a:t>Menighedsråd inviteres til infomøder i efteråret – alle opfordres til at deltage på de lokale møder uanset om man er by- eller landsogn. Invitationer sendes til menighedsråd via mail i August. </a:t>
            </a:r>
          </a:p>
          <a:p>
            <a:endParaRPr lang="da-DK" dirty="0"/>
          </a:p>
          <a:p>
            <a:endParaRPr lang="da-DK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616E137C-5EAA-DF66-C573-43C39C695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94492"/>
              </p:ext>
            </p:extLst>
          </p:nvPr>
        </p:nvGraphicFramePr>
        <p:xfrm>
          <a:off x="1035268" y="3566795"/>
          <a:ext cx="10318532" cy="2872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822">
                  <a:extLst>
                    <a:ext uri="{9D8B030D-6E8A-4147-A177-3AD203B41FA5}">
                      <a16:colId xmlns:a16="http://schemas.microsoft.com/office/drawing/2014/main" val="2647922789"/>
                    </a:ext>
                  </a:extLst>
                </a:gridCol>
                <a:gridCol w="3447199">
                  <a:extLst>
                    <a:ext uri="{9D8B030D-6E8A-4147-A177-3AD203B41FA5}">
                      <a16:colId xmlns:a16="http://schemas.microsoft.com/office/drawing/2014/main" val="885181977"/>
                    </a:ext>
                  </a:extLst>
                </a:gridCol>
                <a:gridCol w="3439511">
                  <a:extLst>
                    <a:ext uri="{9D8B030D-6E8A-4147-A177-3AD203B41FA5}">
                      <a16:colId xmlns:a16="http://schemas.microsoft.com/office/drawing/2014/main" val="277988563"/>
                    </a:ext>
                  </a:extLst>
                </a:gridCol>
              </a:tblGrid>
              <a:tr h="267135">
                <a:tc>
                  <a:txBody>
                    <a:bodyPr/>
                    <a:lstStyle/>
                    <a:p>
                      <a:r>
                        <a:rPr lang="da-DK" dirty="0"/>
                        <a:t>Provstier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Lokation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937742"/>
                  </a:ext>
                </a:extLst>
              </a:tr>
              <a:tr h="586154">
                <a:tc>
                  <a:txBody>
                    <a:bodyPr/>
                    <a:lstStyle/>
                    <a:p>
                      <a:r>
                        <a:rPr lang="da-DK" dirty="0"/>
                        <a:t>Rebild og Hadsund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d. 20 oktober kl. 16.30-19.00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Hadsund Menighedscenter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02676"/>
                  </a:ext>
                </a:extLst>
              </a:tr>
              <a:tr h="586154">
                <a:tc>
                  <a:txBody>
                    <a:bodyPr/>
                    <a:lstStyle/>
                    <a:p>
                      <a:r>
                        <a:rPr lang="da-DK" dirty="0"/>
                        <a:t>Hjørring, Brønderslev, Frederikshavn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d. 19. november kl. 16.30-19.00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Bistrup kirkes lokaler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17514"/>
                  </a:ext>
                </a:extLst>
              </a:tr>
              <a:tr h="586154">
                <a:tc>
                  <a:txBody>
                    <a:bodyPr/>
                    <a:lstStyle/>
                    <a:p>
                      <a:r>
                        <a:rPr lang="da-DK" dirty="0"/>
                        <a:t>Aalborg: Nordre, Vestre, Østre, Budolfi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d. 27. november kl. 16.30-19.00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Nørresundby Kirkecenter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678244"/>
                  </a:ext>
                </a:extLst>
              </a:tr>
              <a:tr h="586154">
                <a:tc>
                  <a:txBody>
                    <a:bodyPr/>
                    <a:lstStyle/>
                    <a:p>
                      <a:r>
                        <a:rPr lang="da-DK" dirty="0"/>
                        <a:t>Morsø, Thisted, Syd Thy, Jammerbugt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d. 1. december kl.16.30 – 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Thisted Kirkecenter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519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345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7216</TotalTime>
  <Words>462</Words>
  <Application>Microsoft Office PowerPoint</Application>
  <PresentationFormat>Widescreen</PresentationFormat>
  <Paragraphs>83</Paragraphs>
  <Slides>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Helvetica Neue</vt:lpstr>
      <vt:lpstr>Tableau Book</vt:lpstr>
      <vt:lpstr>Office-tema</vt:lpstr>
      <vt:lpstr>Strukturprojekt Aalborg stift</vt:lpstr>
      <vt:lpstr>Hvorfor et strukturprojekt?</vt:lpstr>
      <vt:lpstr>Folketal</vt:lpstr>
      <vt:lpstr>Historisk udvikling 2014-2024</vt:lpstr>
      <vt:lpstr>Demografiske forskydninger 2024-2035 - antal</vt:lpstr>
      <vt:lpstr>Vi fortsætter dialogen… </vt:lpstr>
    </vt:vector>
  </TitlesOfParts>
  <Company>Folkekirkens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Mette Olesen</dc:creator>
  <cp:lastModifiedBy>Peter Jessen</cp:lastModifiedBy>
  <cp:revision>5</cp:revision>
  <cp:lastPrinted>2025-03-25T14:50:51Z</cp:lastPrinted>
  <dcterms:created xsi:type="dcterms:W3CDTF">2025-02-24T13:09:21Z</dcterms:created>
  <dcterms:modified xsi:type="dcterms:W3CDTF">2025-09-01T06:57:54Z</dcterms:modified>
</cp:coreProperties>
</file>