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85" r:id="rId2"/>
    <p:sldId id="286" r:id="rId3"/>
    <p:sldId id="287" r:id="rId4"/>
    <p:sldId id="288" r:id="rId5"/>
    <p:sldId id="256" r:id="rId6"/>
    <p:sldId id="258" r:id="rId7"/>
    <p:sldId id="277" r:id="rId8"/>
    <p:sldId id="262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8" r:id="rId20"/>
    <p:sldId id="279" r:id="rId21"/>
    <p:sldId id="282" r:id="rId22"/>
    <p:sldId id="283" r:id="rId23"/>
    <p:sldId id="302" r:id="rId24"/>
    <p:sldId id="284" r:id="rId25"/>
    <p:sldId id="292" r:id="rId26"/>
    <p:sldId id="293" r:id="rId27"/>
    <p:sldId id="296" r:id="rId28"/>
    <p:sldId id="297" r:id="rId29"/>
    <p:sldId id="298" r:id="rId30"/>
  </p:sldIdLst>
  <p:sldSz cx="12192000" cy="6858000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yst layout 3 - Markeri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26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751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405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047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2429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7803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7396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141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337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39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686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51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019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410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097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236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36A1F-F1AF-4F6F-99AB-A2AD7911468E}" type="datetimeFigureOut">
              <a:rPr lang="da-DK" smtClean="0"/>
              <a:t>28-08-2025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40CEF9-F713-4D48-AD98-EE1DCC1821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991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425703" y="1257304"/>
            <a:ext cx="74781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da-DK" sz="2800" dirty="0"/>
          </a:p>
          <a:p>
            <a:r>
              <a:rPr lang="da-DK" sz="2800" b="1" dirty="0"/>
              <a:t>1</a:t>
            </a:r>
          </a:p>
          <a:p>
            <a:r>
              <a:rPr lang="da-DK" sz="2800" dirty="0"/>
              <a:t>Du gav mig, o Herre, en lod af din jord,</a:t>
            </a:r>
            <a:br>
              <a:rPr lang="da-DK" sz="2800" dirty="0"/>
            </a:br>
            <a:r>
              <a:rPr lang="da-DK" sz="2800" dirty="0"/>
              <a:t>som jeg nu min egen må kalde.</a:t>
            </a:r>
            <a:br>
              <a:rPr lang="da-DK" sz="2800" dirty="0"/>
            </a:br>
            <a:r>
              <a:rPr lang="da-DK" sz="2800" dirty="0"/>
              <a:t>Du gav mig et dagværk og brød til mit bord.</a:t>
            </a:r>
            <a:br>
              <a:rPr lang="da-DK" sz="2800" dirty="0"/>
            </a:br>
            <a:r>
              <a:rPr lang="da-DK" sz="2800" dirty="0"/>
              <a:t>Her lever jeg trygt på dit mægtige ord,</a:t>
            </a:r>
            <a:br>
              <a:rPr lang="da-DK" sz="2800" dirty="0"/>
            </a:br>
            <a:r>
              <a:rPr lang="da-DK" sz="2800" dirty="0"/>
              <a:t>der taler til mig som til alle.</a:t>
            </a:r>
            <a:br>
              <a:rPr lang="da-DK" sz="2800" dirty="0"/>
            </a:br>
            <a:r>
              <a:rPr lang="da-DK" sz="2800" dirty="0"/>
              <a:t>Her </a:t>
            </a:r>
            <a:r>
              <a:rPr lang="da-DK" sz="2800" dirty="0" err="1"/>
              <a:t>bygtes</a:t>
            </a:r>
            <a:r>
              <a:rPr lang="da-DK" sz="2800" dirty="0"/>
              <a:t> mit bo,</a:t>
            </a:r>
            <a:br>
              <a:rPr lang="da-DK" sz="2800" dirty="0"/>
            </a:br>
            <a:r>
              <a:rPr lang="da-DK" sz="2800" dirty="0"/>
              <a:t>her nyder jeg ro</a:t>
            </a:r>
            <a:br>
              <a:rPr lang="da-DK" sz="2800" dirty="0"/>
            </a:br>
            <a:r>
              <a:rPr lang="da-DK" sz="2800" dirty="0"/>
              <a:t>og kan dig med glæde påkalde.</a:t>
            </a:r>
          </a:p>
        </p:txBody>
      </p:sp>
    </p:spTree>
    <p:extLst>
      <p:ext uri="{BB962C8B-B14F-4D97-AF65-F5344CB8AC3E}">
        <p14:creationId xmlns:p14="http://schemas.microsoft.com/office/powerpoint/2010/main" val="3833904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Krumsø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Udmeldt ramme: 1.674.919 kr.</a:t>
            </a:r>
          </a:p>
          <a:p>
            <a:pPr marL="0" indent="0">
              <a:buNone/>
            </a:pPr>
            <a:r>
              <a:rPr lang="da-DK" dirty="0"/>
              <a:t>Ønsker: Ingen.</a:t>
            </a:r>
          </a:p>
          <a:p>
            <a:pPr marL="0" indent="0">
              <a:buNone/>
            </a:pPr>
            <a:r>
              <a:rPr lang="da-DK" dirty="0"/>
              <a:t>Provstiudvalgets 1. behandling: </a:t>
            </a:r>
          </a:p>
          <a:p>
            <a:pPr marL="0" indent="0">
              <a:buNone/>
            </a:pPr>
            <a:r>
              <a:rPr lang="da-DK" dirty="0"/>
              <a:t>Udmeldt driftsramme fremskrives med 5%</a:t>
            </a: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1.758.665 kr. (83.746 kr.)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01315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Kettinge-Bregninge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Udmeldt ramme: 1.941.341 kr.</a:t>
            </a:r>
          </a:p>
          <a:p>
            <a:pPr marL="0" indent="0">
              <a:buNone/>
            </a:pPr>
            <a:r>
              <a:rPr lang="da-DK" dirty="0"/>
              <a:t>Ønsker: Ingen.</a:t>
            </a:r>
          </a:p>
          <a:p>
            <a:pPr marL="0" indent="0">
              <a:buNone/>
            </a:pPr>
            <a:r>
              <a:rPr lang="da-DK" dirty="0"/>
              <a:t>Provstiudvalgets 1. behandling:</a:t>
            </a:r>
          </a:p>
          <a:p>
            <a:pPr marL="0" indent="0">
              <a:buNone/>
            </a:pPr>
            <a:r>
              <a:rPr lang="da-DK" dirty="0"/>
              <a:t>Udmeldt driftsramme fremskrives med 5%.</a:t>
            </a:r>
            <a:endParaRPr lang="da-DK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2.038.408 kr. (97.067 kr.)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6085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Majbølle-Vigsnæs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Udmeldt ramme: 1.847.487 kr.</a:t>
            </a:r>
          </a:p>
          <a:p>
            <a:pPr marL="0" indent="0">
              <a:buNone/>
            </a:pPr>
            <a:r>
              <a:rPr lang="da-DK" dirty="0"/>
              <a:t>Ønsker: Ingen.</a:t>
            </a:r>
          </a:p>
          <a:p>
            <a:pPr marL="0" indent="0">
              <a:buNone/>
            </a:pPr>
            <a:r>
              <a:rPr lang="da-DK" dirty="0"/>
              <a:t>Provstiudvalgets 1. behandling: </a:t>
            </a:r>
          </a:p>
          <a:p>
            <a:pPr marL="0" indent="0">
              <a:buNone/>
            </a:pPr>
            <a:r>
              <a:rPr lang="da-DK" dirty="0"/>
              <a:t>Udmeldt driftsramme fremskrives med 5%.</a:t>
            </a: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1.939.861 kr. (92.374 kr.)</a:t>
            </a:r>
          </a:p>
          <a:p>
            <a:pPr marL="0" indent="0">
              <a:buNone/>
            </a:pP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714192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Radsted-Tårs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Udmeldt ramme: 2.051.222 kr.</a:t>
            </a:r>
          </a:p>
          <a:p>
            <a:pPr marL="0" indent="0">
              <a:buNone/>
            </a:pPr>
            <a:r>
              <a:rPr lang="da-DK" dirty="0"/>
              <a:t>Ønsker: Ingen.</a:t>
            </a:r>
          </a:p>
          <a:p>
            <a:pPr marL="0" indent="0">
              <a:buNone/>
            </a:pPr>
            <a:r>
              <a:rPr lang="da-DK" dirty="0"/>
              <a:t>Provstiudvalgets 1. behandling: </a:t>
            </a:r>
          </a:p>
          <a:p>
            <a:pPr marL="0" indent="0">
              <a:buNone/>
            </a:pPr>
            <a:r>
              <a:rPr lang="da-DK" dirty="0"/>
              <a:t>Udmeldt driftsramme fremskrives med 5%.</a:t>
            </a:r>
            <a:endParaRPr lang="da-DK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2.153.783 kr. (102.561 kr.)</a:t>
            </a:r>
          </a:p>
          <a:p>
            <a:pPr marL="0" indent="0">
              <a:buNone/>
            </a:pP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71084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Nysted-Vantore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Udmeldt ramme: 2.829.744 kr.</a:t>
            </a:r>
            <a:endParaRPr lang="da-DK" b="1" dirty="0"/>
          </a:p>
          <a:p>
            <a:pPr marL="0" indent="0">
              <a:buNone/>
            </a:pPr>
            <a:r>
              <a:rPr lang="da-DK" dirty="0"/>
              <a:t>Afdrag: 656.106 kr.</a:t>
            </a:r>
          </a:p>
          <a:p>
            <a:pPr marL="0" indent="0">
              <a:buNone/>
            </a:pPr>
            <a:r>
              <a:rPr lang="da-DK" dirty="0"/>
              <a:t>Ønsker: 50.000 kr. til drift.(til færdiggørelse af Klosterhave) </a:t>
            </a:r>
          </a:p>
          <a:p>
            <a:pPr marL="0" indent="0">
              <a:buNone/>
            </a:pPr>
            <a:r>
              <a:rPr lang="da-DK" dirty="0"/>
              <a:t>Provstiudvalgets 1. behandling:</a:t>
            </a: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Ønske er </a:t>
            </a:r>
            <a:r>
              <a:rPr lang="da-DK" b="1" dirty="0">
                <a:solidFill>
                  <a:schemeClr val="tx1"/>
                </a:solidFill>
              </a:rPr>
              <a:t>ikke</a:t>
            </a:r>
            <a:r>
              <a:rPr lang="da-DK" dirty="0">
                <a:solidFill>
                  <a:schemeClr val="tx1"/>
                </a:solidFill>
              </a:rPr>
              <a:t> imødekommet.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Udmeldt driftsramme fremskrives med 5%.</a:t>
            </a:r>
            <a:endParaRPr lang="da-DK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2.971.231 kr. (141.487 kr.)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>
                <a:solidFill>
                  <a:schemeClr val="accent1"/>
                </a:solidFill>
              </a:rPr>
              <a:t>Ekstraordinært afdrag til indfrielse af stiftslån. 1.200.000 kr.</a:t>
            </a:r>
          </a:p>
        </p:txBody>
      </p:sp>
    </p:spTree>
    <p:extLst>
      <p:ext uri="{BB962C8B-B14F-4D97-AF65-F5344CB8AC3E}">
        <p14:creationId xmlns:p14="http://schemas.microsoft.com/office/powerpoint/2010/main" val="760245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Sakskøbing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Udmeldt ramme: 4.897.319 kr.</a:t>
            </a:r>
          </a:p>
          <a:p>
            <a:pPr marL="0" indent="0">
              <a:buNone/>
            </a:pPr>
            <a:r>
              <a:rPr lang="da-DK" dirty="0"/>
              <a:t>Ønsker: 65.000 kr. til drift (til digitale kirkegårdskort) </a:t>
            </a:r>
          </a:p>
          <a:p>
            <a:pPr marL="0" indent="0">
              <a:buNone/>
            </a:pPr>
            <a:r>
              <a:rPr lang="da-DK" dirty="0"/>
              <a:t>Ønsker: 400.000 kr. til anlæg (til nye vinduer i Sognegården)</a:t>
            </a:r>
          </a:p>
          <a:p>
            <a:pPr marL="0" indent="0">
              <a:buNone/>
            </a:pPr>
            <a:r>
              <a:rPr lang="da-DK" dirty="0"/>
              <a:t>samt 50.000 kr. til opsparing til anlæg</a:t>
            </a:r>
          </a:p>
          <a:p>
            <a:pPr marL="0" indent="0">
              <a:buNone/>
            </a:pPr>
            <a:r>
              <a:rPr lang="da-DK" dirty="0"/>
              <a:t>Provstiudvalgets 1. behandling:</a:t>
            </a:r>
          </a:p>
          <a:p>
            <a:pPr marL="0" indent="0">
              <a:buNone/>
            </a:pPr>
            <a:r>
              <a:rPr lang="da-DK" dirty="0">
                <a:solidFill>
                  <a:srgbClr val="92D050"/>
                </a:solidFill>
              </a:rPr>
              <a:t>Projektmidler til vedligeholdelse af vinduer i Sognegården 200.000 kr.</a:t>
            </a:r>
          </a:p>
          <a:p>
            <a:pPr marL="0" indent="0">
              <a:buNone/>
            </a:pPr>
            <a:r>
              <a:rPr lang="da-DK" dirty="0"/>
              <a:t>Udmeldt driftsramme fremskrives med 5%.</a:t>
            </a:r>
            <a:endParaRPr lang="da-DK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5.142.185 kr. (244.866 kr.)</a:t>
            </a: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64114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Slemminge-Fjelde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Udmeldt ramme: 1.351.869 kr.</a:t>
            </a:r>
          </a:p>
          <a:p>
            <a:pPr marL="0" indent="0">
              <a:buNone/>
            </a:pPr>
            <a:r>
              <a:rPr lang="da-DK" dirty="0"/>
              <a:t>Ønsker: Ingen</a:t>
            </a:r>
          </a:p>
          <a:p>
            <a:pPr marL="0" indent="0">
              <a:buNone/>
            </a:pPr>
            <a:r>
              <a:rPr lang="da-DK" dirty="0"/>
              <a:t>Provstiudvalgets 1. behandling:</a:t>
            </a:r>
          </a:p>
          <a:p>
            <a:pPr marL="0" indent="0">
              <a:buNone/>
            </a:pPr>
            <a:r>
              <a:rPr lang="da-DK" dirty="0"/>
              <a:t>Udmeldt driftsramme fremskrives med 5%.</a:t>
            </a:r>
            <a:endParaRPr lang="da-DK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1.419.463 kr. (67.594kr.)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09716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Toreby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Udmeldt ramme: 4.942.898 kr.</a:t>
            </a:r>
          </a:p>
          <a:p>
            <a:pPr marL="0" indent="0">
              <a:buNone/>
            </a:pPr>
            <a:r>
              <a:rPr lang="da-DK" dirty="0"/>
              <a:t>Ønsker: 135.000 kr. til anlæg (til 2 stk. robotplæneklippere og 1 stk. løvsuger)</a:t>
            </a:r>
          </a:p>
          <a:p>
            <a:pPr marL="0" indent="0">
              <a:buNone/>
            </a:pPr>
            <a:r>
              <a:rPr lang="da-DK" dirty="0"/>
              <a:t>Ønsker: 300.000 kr. til projekt.(til varmeinstallation i Toreby kirke og bedre adgangsforhold til Toreby kirke)</a:t>
            </a:r>
          </a:p>
          <a:p>
            <a:pPr marL="0" indent="0">
              <a:buNone/>
            </a:pPr>
            <a:r>
              <a:rPr lang="da-DK" dirty="0"/>
              <a:t>Provstiudvalgets 1. behandling: </a:t>
            </a:r>
          </a:p>
          <a:p>
            <a:pPr marL="0" indent="0">
              <a:buNone/>
            </a:pPr>
            <a:r>
              <a:rPr lang="da-DK" dirty="0">
                <a:solidFill>
                  <a:srgbClr val="92D050"/>
                </a:solidFill>
              </a:rPr>
              <a:t>Projektmidler til adgangsforhold til Toreby kirke 100.000 kr.</a:t>
            </a:r>
          </a:p>
          <a:p>
            <a:pPr marL="0" indent="0">
              <a:buNone/>
            </a:pPr>
            <a:r>
              <a:rPr lang="da-DK" dirty="0">
                <a:solidFill>
                  <a:srgbClr val="92D050"/>
                </a:solidFill>
              </a:rPr>
              <a:t>Anlægsmidler til 2 stk. robotplæneklippere 55.000 kr.</a:t>
            </a:r>
          </a:p>
          <a:p>
            <a:pPr marL="0" indent="0">
              <a:buNone/>
            </a:pPr>
            <a:r>
              <a:rPr lang="da-DK" dirty="0"/>
              <a:t>Udmeldt driftsramme fremskrives med 5%.</a:t>
            </a:r>
            <a:endParaRPr lang="da-DK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5.190.043 kr. (247.145 kr.)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19503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Våbensted-Engestofte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Udmeldt ramme: 1.431.818 kr.</a:t>
            </a:r>
          </a:p>
          <a:p>
            <a:pPr marL="0" indent="0">
              <a:buNone/>
            </a:pPr>
            <a:r>
              <a:rPr lang="da-DK" dirty="0"/>
              <a:t>Afdrag : 0 </a:t>
            </a:r>
          </a:p>
          <a:p>
            <a:pPr marL="0" indent="0">
              <a:buNone/>
            </a:pPr>
            <a:r>
              <a:rPr lang="da-DK" dirty="0"/>
              <a:t>Ønsker: Ingen.</a:t>
            </a:r>
          </a:p>
          <a:p>
            <a:pPr marL="0" indent="0">
              <a:buNone/>
            </a:pPr>
            <a:r>
              <a:rPr lang="da-DK" dirty="0"/>
              <a:t>Provstiudvalgets 1. behandling: 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a-DK" dirty="0"/>
              <a:t>Udmeldt driftsramme fremskrives med 5%.</a:t>
            </a:r>
            <a:endParaRPr lang="da-DK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1.503.409 kr. (71.591 kr.)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24333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a-DK" b="1" dirty="0"/>
              <a:t>Samarbejde om kirkelige initiativer i provstiet</a:t>
            </a:r>
            <a:br>
              <a:rPr lang="da-DK" b="1" dirty="0"/>
            </a:br>
            <a:r>
              <a:rPr lang="da-DK" b="1" dirty="0"/>
              <a:t>Regnskab 2024 for: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r>
              <a:rPr lang="da-DK" dirty="0"/>
              <a:t>Friluftsgudstjeneste					                      6.089 kr.		</a:t>
            </a:r>
          </a:p>
          <a:p>
            <a:r>
              <a:rPr lang="da-DK" dirty="0"/>
              <a:t>Babysalmesang                                                            66.090 kr.</a:t>
            </a:r>
          </a:p>
          <a:p>
            <a:r>
              <a:rPr lang="da-DK" dirty="0"/>
              <a:t>Diverse kurser &amp; møder for præster                             51.239 kr.</a:t>
            </a:r>
          </a:p>
          <a:p>
            <a:r>
              <a:rPr lang="da-DK" dirty="0"/>
              <a:t>Konfirmandevent                                                         17.292 kr. 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b="1" dirty="0"/>
              <a:t>Totale udgifter, samarbejder 2024: 			          140.710</a:t>
            </a:r>
            <a:r>
              <a:rPr lang="da-DK" dirty="0"/>
              <a:t> </a:t>
            </a:r>
            <a:r>
              <a:rPr lang="da-DK" b="1" dirty="0"/>
              <a:t>kr.</a:t>
            </a:r>
            <a:r>
              <a:rPr lang="da-DK" dirty="0"/>
              <a:t>	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0491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768600" y="1449339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b="1" dirty="0"/>
              <a:t>2</a:t>
            </a:r>
          </a:p>
          <a:p>
            <a:r>
              <a:rPr lang="da-DK" sz="2800" dirty="0"/>
              <a:t>Af henfarne slægter jeg </a:t>
            </a:r>
            <a:r>
              <a:rPr lang="da-DK" sz="2800" dirty="0" err="1"/>
              <a:t>arved</a:t>
            </a:r>
            <a:r>
              <a:rPr lang="da-DK" sz="2800" dirty="0"/>
              <a:t> den vang,</a:t>
            </a:r>
            <a:br>
              <a:rPr lang="da-DK" sz="2800" dirty="0"/>
            </a:br>
            <a:r>
              <a:rPr lang="da-DK" sz="2800" dirty="0"/>
              <a:t>hvis muld jeg for udsæd nu pløjer.</a:t>
            </a:r>
            <a:br>
              <a:rPr lang="da-DK" sz="2800" dirty="0"/>
            </a:br>
            <a:r>
              <a:rPr lang="da-DK" sz="2800" dirty="0"/>
              <a:t>Her </a:t>
            </a:r>
            <a:r>
              <a:rPr lang="da-DK" sz="2800" dirty="0" err="1"/>
              <a:t>rydded</a:t>
            </a:r>
            <a:r>
              <a:rPr lang="da-DK" sz="2800" dirty="0"/>
              <a:t> de marken for stene engang</a:t>
            </a:r>
            <a:br>
              <a:rPr lang="da-DK" sz="2800" dirty="0"/>
            </a:br>
            <a:r>
              <a:rPr lang="da-DK" sz="2800" dirty="0"/>
              <a:t>og </a:t>
            </a:r>
            <a:r>
              <a:rPr lang="da-DK" sz="2800" dirty="0" err="1"/>
              <a:t>dyrked</a:t>
            </a:r>
            <a:r>
              <a:rPr lang="da-DK" sz="2800" dirty="0"/>
              <a:t> den siden med suk eller sang.</a:t>
            </a:r>
            <a:br>
              <a:rPr lang="da-DK" sz="2800" dirty="0"/>
            </a:br>
            <a:r>
              <a:rPr lang="da-DK" sz="2800" dirty="0"/>
              <a:t>Nu, Herre, for dig jeg mig bøjer:</a:t>
            </a:r>
            <a:br>
              <a:rPr lang="da-DK" sz="2800" dirty="0"/>
            </a:br>
            <a:r>
              <a:rPr lang="da-DK" sz="2800" dirty="0"/>
              <a:t>den mark, som blev min,</a:t>
            </a:r>
            <a:br>
              <a:rPr lang="da-DK" sz="2800" dirty="0"/>
            </a:br>
            <a:r>
              <a:rPr lang="da-DK" sz="2800" dirty="0"/>
              <a:t>var altid dog din.</a:t>
            </a:r>
            <a:br>
              <a:rPr lang="da-DK" sz="2800" dirty="0"/>
            </a:br>
            <a:r>
              <a:rPr lang="da-DK" sz="2800" dirty="0"/>
              <a:t>Min tanke til dig jeg ophøjer.</a:t>
            </a:r>
          </a:p>
        </p:txBody>
      </p:sp>
    </p:spTree>
    <p:extLst>
      <p:ext uri="{BB962C8B-B14F-4D97-AF65-F5344CB8AC3E}">
        <p14:creationId xmlns:p14="http://schemas.microsoft.com/office/powerpoint/2010/main" val="1468590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dirty="0"/>
              <a:t>Friluftsgudstjeneste.</a:t>
            </a:r>
            <a:r>
              <a:rPr lang="da-DK" dirty="0"/>
              <a:t>	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/>
              <a:t> </a:t>
            </a:r>
          </a:p>
          <a:p>
            <a:pPr marL="0" indent="0">
              <a:buNone/>
              <a:tabLst>
                <a:tab pos="5383079" algn="dec"/>
              </a:tabLst>
            </a:pPr>
            <a:endParaRPr lang="da-DK" dirty="0"/>
          </a:p>
          <a:p>
            <a:pPr marL="0" indent="0">
              <a:buNone/>
              <a:tabLst>
                <a:tab pos="5383079" algn="dec"/>
              </a:tabLst>
            </a:pPr>
            <a:r>
              <a:rPr lang="da-DK" dirty="0"/>
              <a:t>	       	    </a:t>
            </a:r>
          </a:p>
          <a:p>
            <a:pPr marL="0" indent="0">
              <a:buNone/>
              <a:tabLst>
                <a:tab pos="5383079" algn="dec"/>
              </a:tabLst>
            </a:pPr>
            <a:r>
              <a:rPr lang="da-DK" dirty="0"/>
              <a:t>		 	</a:t>
            </a:r>
          </a:p>
          <a:p>
            <a:pPr marL="0" indent="0">
              <a:buNone/>
              <a:tabLst>
                <a:tab pos="5383079" algn="dec"/>
              </a:tabLst>
            </a:pPr>
            <a:endParaRPr lang="da-DK" dirty="0"/>
          </a:p>
          <a:p>
            <a:pPr marL="0" indent="0">
              <a:buNone/>
              <a:tabLst>
                <a:tab pos="5383079" algn="dec"/>
              </a:tabLst>
            </a:pPr>
            <a:endParaRPr lang="da-DK" dirty="0"/>
          </a:p>
          <a:p>
            <a:pPr marL="0" indent="0">
              <a:buNone/>
              <a:tabLst>
                <a:tab pos="5383079" algn="dec"/>
              </a:tabLst>
            </a:pPr>
            <a:r>
              <a:rPr lang="da-DK" dirty="0"/>
              <a:t>		    	</a:t>
            </a:r>
          </a:p>
          <a:p>
            <a:pPr marL="0" indent="0">
              <a:buNone/>
              <a:tabLst>
                <a:tab pos="5383079" algn="dec"/>
              </a:tabLst>
            </a:pPr>
            <a:r>
              <a:rPr lang="da-DK" dirty="0"/>
              <a:t>	    	 	</a:t>
            </a:r>
          </a:p>
          <a:p>
            <a:pPr marL="0" indent="0">
              <a:buNone/>
              <a:tabLst>
                <a:tab pos="5383079" algn="dec"/>
              </a:tabLst>
            </a:pPr>
            <a:r>
              <a:rPr lang="da-DK" dirty="0"/>
              <a:t>		 	</a:t>
            </a:r>
          </a:p>
          <a:p>
            <a:pPr marL="0" indent="0">
              <a:buNone/>
              <a:tabLst>
                <a:tab pos="5383079" algn="dec"/>
              </a:tabLst>
            </a:pPr>
            <a:r>
              <a:rPr lang="da-DK" b="1" dirty="0"/>
              <a:t>		  	</a:t>
            </a:r>
          </a:p>
          <a:p>
            <a:endParaRPr lang="da-DK" dirty="0"/>
          </a:p>
        </p:txBody>
      </p:sp>
      <p:sp>
        <p:nvSpPr>
          <p:cNvPr id="4" name="Pladsholder til indhold 2">
            <a:extLst>
              <a:ext uri="{FF2B5EF4-FFF2-40B4-BE49-F238E27FC236}">
                <a16:creationId xmlns:a16="http://schemas.microsoft.com/office/drawing/2014/main" id="{E67D646B-99A7-0B77-08CE-2D906FB8E8ED}"/>
              </a:ext>
            </a:extLst>
          </p:cNvPr>
          <p:cNvSpPr txBox="1">
            <a:spLocks/>
          </p:cNvSpPr>
          <p:nvPr/>
        </p:nvSpPr>
        <p:spPr>
          <a:xfrm>
            <a:off x="963826" y="1611441"/>
            <a:ext cx="10505303" cy="4328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a-DK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</a:p>
          <a:p>
            <a:endParaRPr lang="da-DK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da-DK" dirty="0">
                <a:solidFill>
                  <a:srgbClr val="000000"/>
                </a:solidFill>
                <a:latin typeface="Calibri" panose="020F0502020204030204" pitchFamily="34" charset="0"/>
              </a:rPr>
              <a:t>Lydanlæg		                         1.500 kr.</a:t>
            </a:r>
          </a:p>
          <a:p>
            <a:r>
              <a:rPr lang="da-DK" dirty="0">
                <a:solidFill>
                  <a:srgbClr val="000000"/>
                </a:solidFill>
                <a:latin typeface="Calibri" panose="020F0502020204030204" pitchFamily="34" charset="0"/>
              </a:rPr>
              <a:t>Blomster                                        1.350 kr.</a:t>
            </a:r>
          </a:p>
          <a:p>
            <a:r>
              <a:rPr lang="da-DK" dirty="0">
                <a:solidFill>
                  <a:srgbClr val="000000"/>
                </a:solidFill>
                <a:latin typeface="Calibri" panose="020F0502020204030204" pitchFamily="34" charset="0"/>
              </a:rPr>
              <a:t>Annonce                                        3.239 kr.</a:t>
            </a:r>
          </a:p>
          <a:p>
            <a:r>
              <a:rPr lang="da-DK" b="1" dirty="0">
                <a:solidFill>
                  <a:srgbClr val="000000"/>
                </a:solidFill>
                <a:latin typeface="Calibri" panose="020F0502020204030204" pitchFamily="34" charset="0"/>
              </a:rPr>
              <a:t>I alt  i 2024                                    6.089 kr.</a:t>
            </a:r>
            <a:r>
              <a:rPr lang="da-DK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a-DK" b="1" dirty="0">
                <a:solidFill>
                  <a:srgbClr val="000000"/>
                </a:solidFill>
                <a:latin typeface="Calibri" panose="020F0502020204030204" pitchFamily="34" charset="0"/>
              </a:rPr>
              <a:t>   </a:t>
            </a:r>
            <a:r>
              <a:rPr lang="da-DK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</a:t>
            </a:r>
            <a:r>
              <a:rPr lang="da-DK" b="1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914377" lvl="2" indent="0">
              <a:buNone/>
            </a:pPr>
            <a:endParaRPr lang="da-DK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a-DK" b="1" dirty="0"/>
              <a:t>	</a:t>
            </a:r>
            <a:r>
              <a:rPr lang="da-DK" dirty="0"/>
              <a:t>	      	</a:t>
            </a:r>
          </a:p>
          <a:p>
            <a:endParaRPr lang="da-DK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33512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da-DK" sz="3300">
                <a:latin typeface="Calibri" panose="020F0502020204030204" pitchFamily="34" charset="0"/>
              </a:rPr>
              <a:t> </a:t>
            </a:r>
            <a:r>
              <a:rPr lang="da-DK" sz="3300" b="1" i="0" u="none" strike="noStrike" baseline="0">
                <a:latin typeface="Calibri" panose="020F0502020204030204" pitchFamily="34" charset="0"/>
              </a:rPr>
              <a:t>Præster, babysalmesang og konfirmandevent</a:t>
            </a:r>
            <a:br>
              <a:rPr lang="da-DK" sz="3300" b="0" i="0" u="none" strike="noStrike" baseline="0">
                <a:latin typeface="Calibri" panose="020F0502020204030204" pitchFamily="34" charset="0"/>
              </a:rPr>
            </a:br>
            <a:endParaRPr lang="da-DK" sz="3300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33502" y="2160589"/>
            <a:ext cx="8596668" cy="388077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da-DK" b="0" i="0" u="none" strike="noStrike" baseline="0" dirty="0">
                <a:latin typeface="Calibri" panose="020F0502020204030204" pitchFamily="34" charset="0"/>
              </a:rPr>
              <a:t>		</a:t>
            </a:r>
          </a:p>
          <a:p>
            <a:pPr>
              <a:lnSpc>
                <a:spcPct val="90000"/>
              </a:lnSpc>
            </a:pPr>
            <a:r>
              <a:rPr lang="da-DK" b="1" dirty="0">
                <a:latin typeface="Calibri" panose="020F0502020204030204" pitchFamily="34" charset="0"/>
              </a:rPr>
              <a:t>Udgifter til kurser og møder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a-DK" b="1" i="0" u="none" strike="noStrike" baseline="0" dirty="0">
                <a:latin typeface="Calibri" panose="020F0502020204030204" pitchFamily="34" charset="0"/>
              </a:rPr>
              <a:t>       for præster  i alt</a:t>
            </a:r>
            <a:r>
              <a:rPr lang="da-DK" b="1" dirty="0">
                <a:latin typeface="Calibri" panose="020F0502020204030204" pitchFamily="34" charset="0"/>
              </a:rPr>
              <a:t>  i   2024 </a:t>
            </a:r>
            <a:r>
              <a:rPr lang="da-DK" dirty="0">
                <a:latin typeface="Calibri" panose="020F0502020204030204" pitchFamily="34" charset="0"/>
              </a:rPr>
              <a:t>(inkl. Provstidøgn)    </a:t>
            </a:r>
            <a:r>
              <a:rPr lang="da-DK" b="1" dirty="0">
                <a:latin typeface="Calibri" panose="020F0502020204030204" pitchFamily="34" charset="0"/>
              </a:rPr>
              <a:t>51</a:t>
            </a:r>
            <a:r>
              <a:rPr lang="da-DK" b="1" i="0" u="none" strike="noStrike" baseline="0" dirty="0">
                <a:latin typeface="Calibri" panose="020F0502020204030204" pitchFamily="34" charset="0"/>
              </a:rPr>
              <a:t>.239</a:t>
            </a:r>
            <a:r>
              <a:rPr lang="da-DK" b="1" dirty="0">
                <a:latin typeface="Calibri" panose="020F0502020204030204" pitchFamily="34" charset="0"/>
              </a:rPr>
              <a:t> </a:t>
            </a:r>
            <a:r>
              <a:rPr lang="da-DK" b="1" i="0" u="none" strike="noStrike" baseline="0" dirty="0">
                <a:latin typeface="Calibri" panose="020F0502020204030204" pitchFamily="34" charset="0"/>
              </a:rPr>
              <a:t>kr.	</a:t>
            </a:r>
          </a:p>
          <a:p>
            <a:pPr>
              <a:lnSpc>
                <a:spcPct val="90000"/>
              </a:lnSpc>
            </a:pPr>
            <a:endParaRPr lang="da-DK" dirty="0"/>
          </a:p>
          <a:p>
            <a:pPr>
              <a:lnSpc>
                <a:spcPct val="90000"/>
              </a:lnSpc>
            </a:pPr>
            <a:r>
              <a:rPr lang="da-DK" dirty="0"/>
              <a:t> </a:t>
            </a:r>
            <a:r>
              <a:rPr lang="da-DK" b="1" dirty="0"/>
              <a:t>Babysalmesang	i 2024</a:t>
            </a:r>
            <a:r>
              <a:rPr lang="da-DK" dirty="0"/>
              <a:t>	</a:t>
            </a:r>
            <a:r>
              <a:rPr lang="da-DK"/>
              <a:t>                    </a:t>
            </a:r>
            <a:r>
              <a:rPr lang="da-DK" b="1"/>
              <a:t>66.090 </a:t>
            </a:r>
            <a:r>
              <a:rPr lang="da-DK" b="1" dirty="0"/>
              <a:t>kr.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a-DK" dirty="0"/>
              <a:t>      (honorar til musikpædagog)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a-DK" dirty="0"/>
              <a:t>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da-DK" b="1" dirty="0"/>
              <a:t> Konfirmandevent  i 2024                      17.292 kr.                        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a-DK" dirty="0"/>
              <a:t>      (honorar, materialer, forplejning)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a-DK" dirty="0"/>
              <a:t>     </a:t>
            </a:r>
          </a:p>
          <a:p>
            <a:pPr>
              <a:lnSpc>
                <a:spcPct val="90000"/>
              </a:lnSpc>
            </a:pPr>
            <a:endParaRPr lang="da-DK" b="0" i="0" u="none" strike="noStrike" baseline="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da-DK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5583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a-DK" sz="2800" b="1" i="0" u="none" strike="noStrike" baseline="0" dirty="0">
                <a:latin typeface="Calibri" panose="020F0502020204030204" pitchFamily="34" charset="0"/>
              </a:rPr>
              <a:t>Budget 2026 vedr. samarbejdet om kirkelige initiativer i provstiet.</a:t>
            </a:r>
            <a:r>
              <a:rPr lang="da-DK" sz="2800" b="0" i="0" u="none" strike="noStrike" baseline="0" dirty="0">
                <a:latin typeface="Calibri" panose="020F0502020204030204" pitchFamily="34" charset="0"/>
              </a:rPr>
              <a:t>	</a:t>
            </a:r>
            <a:br>
              <a:rPr lang="da-DK" sz="2800" b="0" i="0" u="none" strike="noStrike" baseline="0" dirty="0">
                <a:latin typeface="Calibri" panose="020F0502020204030204" pitchFamily="34" charset="0"/>
              </a:rPr>
            </a:br>
            <a:endParaRPr lang="da-DK" sz="2800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r>
              <a:rPr lang="da-DK" b="0" i="0" u="none" strike="noStrike" baseline="0" dirty="0">
                <a:latin typeface="Calibri" panose="020F0502020204030204" pitchFamily="34" charset="0"/>
              </a:rPr>
              <a:t>Friluftsgudstjeneste				           17.000 kr.	</a:t>
            </a:r>
          </a:p>
          <a:p>
            <a:r>
              <a:rPr lang="da-DK" b="0" i="0" u="none" strike="noStrike" baseline="0" dirty="0">
                <a:latin typeface="Calibri" panose="020F0502020204030204" pitchFamily="34" charset="0"/>
              </a:rPr>
              <a:t>Præstekursus og møder				  73.000 kr.	</a:t>
            </a:r>
          </a:p>
          <a:p>
            <a:r>
              <a:rPr lang="da-DK" b="0" i="0" u="none" strike="noStrike" baseline="0" dirty="0">
                <a:latin typeface="Calibri" panose="020F0502020204030204" pitchFamily="34" charset="0"/>
              </a:rPr>
              <a:t>Babysalmesang					           73.000 kr.</a:t>
            </a:r>
          </a:p>
          <a:p>
            <a:r>
              <a:rPr lang="da-DK" dirty="0">
                <a:latin typeface="Calibri" panose="020F0502020204030204" pitchFamily="34" charset="0"/>
              </a:rPr>
              <a:t>Konfirmand event i LØP                                25.000 kr.</a:t>
            </a:r>
          </a:p>
          <a:p>
            <a:r>
              <a:rPr lang="da-DK" dirty="0">
                <a:latin typeface="Calibri" panose="020F0502020204030204" pitchFamily="34" charset="0"/>
              </a:rPr>
              <a:t>Provstikonsulent </a:t>
            </a:r>
            <a:r>
              <a:rPr lang="da-DK" b="0" i="0" u="none" strike="noStrike" baseline="0" dirty="0">
                <a:latin typeface="Calibri" panose="020F0502020204030204" pitchFamily="34" charset="0"/>
              </a:rPr>
              <a:t>                                          350.000 kr.        						          (sammen med Falster provsti)	</a:t>
            </a:r>
          </a:p>
          <a:p>
            <a:r>
              <a:rPr lang="da-DK" b="1" i="0" u="none" strike="noStrike" baseline="0" dirty="0">
                <a:latin typeface="Calibri" panose="020F0502020204030204" pitchFamily="34" charset="0"/>
              </a:rPr>
              <a:t>Udgifter i alt					        538.000 kr. </a:t>
            </a:r>
            <a:endParaRPr lang="da-DK" b="1" dirty="0"/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0273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DFBBDD-DA4F-492E-2CAD-0E469E08A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Samlet overblik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060145-64CF-07B6-C5EC-0B8A3757E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Ligning til drift og anlæg til MR         26.364.600</a:t>
            </a:r>
          </a:p>
          <a:p>
            <a:r>
              <a:rPr lang="da-DK" dirty="0"/>
              <a:t>Ligning til PUK (inkl. stiftsbidrag)        1.560.000</a:t>
            </a:r>
          </a:p>
          <a:p>
            <a:r>
              <a:rPr lang="da-DK" dirty="0"/>
              <a:t>Ligning til </a:t>
            </a:r>
            <a:r>
              <a:rPr lang="da-DK"/>
              <a:t>Reserven                             4.739.461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     (udgift til digitale kirkegårdskort i Lolland Østre provsti betales af Reserven)    </a:t>
            </a:r>
          </a:p>
          <a:p>
            <a:r>
              <a:rPr lang="da-DK" dirty="0"/>
              <a:t>Ligning til kalkning                              3.500.000</a:t>
            </a:r>
          </a:p>
          <a:p>
            <a:r>
              <a:rPr lang="da-DK" dirty="0"/>
              <a:t>Nysted-Vantore MR indfrielse af lån     1.200.000</a:t>
            </a:r>
          </a:p>
          <a:p>
            <a:r>
              <a:rPr lang="da-DK" dirty="0"/>
              <a:t>Toreby MR projektmidler                        100.000 </a:t>
            </a:r>
          </a:p>
          <a:p>
            <a:r>
              <a:rPr lang="da-DK" dirty="0"/>
              <a:t>Toreby MR anlægsmidler                          55.000</a:t>
            </a:r>
          </a:p>
          <a:p>
            <a:r>
              <a:rPr lang="da-DK" dirty="0"/>
              <a:t>Sakskøbing MR projektmidler                  200.000                          </a:t>
            </a:r>
          </a:p>
          <a:p>
            <a:r>
              <a:rPr lang="da-DK" b="1" dirty="0">
                <a:solidFill>
                  <a:schemeClr val="tx1"/>
                </a:solidFill>
              </a:rPr>
              <a:t>I alt                                                  37.719.061    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162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048000" y="1997843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b="1" dirty="0"/>
              <a:t>1</a:t>
            </a:r>
          </a:p>
          <a:p>
            <a:r>
              <a:rPr lang="da-DK" sz="2800" dirty="0"/>
              <a:t>Sig månen langsomt hæver,</a:t>
            </a:r>
            <a:br>
              <a:rPr lang="da-DK" sz="2800" dirty="0"/>
            </a:br>
            <a:r>
              <a:rPr lang="da-DK" sz="2800" dirty="0"/>
              <a:t>den gyldne stjerne svæver</a:t>
            </a:r>
            <a:br>
              <a:rPr lang="da-DK" sz="2800" dirty="0"/>
            </a:br>
            <a:r>
              <a:rPr lang="da-DK" sz="2800" dirty="0"/>
              <a:t>på himlen klar og blid;</a:t>
            </a:r>
            <a:br>
              <a:rPr lang="da-DK" sz="2800" dirty="0"/>
            </a:br>
            <a:r>
              <a:rPr lang="da-DK" sz="2800" dirty="0"/>
              <a:t>vor skov er tavs og stille,</a:t>
            </a:r>
            <a:br>
              <a:rPr lang="da-DK" sz="2800" dirty="0"/>
            </a:br>
            <a:r>
              <a:rPr lang="da-DK" sz="2800" dirty="0"/>
              <a:t>og hvide tåger spille</a:t>
            </a:r>
            <a:br>
              <a:rPr lang="da-DK" sz="2800" dirty="0"/>
            </a:br>
            <a:r>
              <a:rPr lang="da-DK" sz="2800" dirty="0"/>
              <a:t>på engen rundt ved aftenstid.</a:t>
            </a:r>
          </a:p>
        </p:txBody>
      </p:sp>
    </p:spTree>
    <p:extLst>
      <p:ext uri="{BB962C8B-B14F-4D97-AF65-F5344CB8AC3E}">
        <p14:creationId xmlns:p14="http://schemas.microsoft.com/office/powerpoint/2010/main" val="181528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048000" y="2274841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b="1" dirty="0"/>
              <a:t>2</a:t>
            </a:r>
          </a:p>
          <a:p>
            <a:r>
              <a:rPr lang="da-DK" sz="2800" dirty="0"/>
              <a:t>Hvor rolig jorden hviler</a:t>
            </a:r>
            <a:br>
              <a:rPr lang="da-DK" sz="2800" dirty="0"/>
            </a:br>
            <a:r>
              <a:rPr lang="da-DK" sz="2800" dirty="0"/>
              <a:t>bag nattens slør og smiler</a:t>
            </a:r>
            <a:br>
              <a:rPr lang="da-DK" sz="2800" dirty="0"/>
            </a:br>
            <a:r>
              <a:rPr lang="da-DK" sz="2800" dirty="0"/>
              <a:t>så mild og </a:t>
            </a:r>
            <a:r>
              <a:rPr lang="da-DK" sz="2800" dirty="0" err="1"/>
              <a:t>sommervarm</a:t>
            </a:r>
            <a:r>
              <a:rPr lang="da-DK" sz="2800" dirty="0"/>
              <a:t>,</a:t>
            </a:r>
            <a:br>
              <a:rPr lang="da-DK" sz="2800" dirty="0"/>
            </a:br>
            <a:r>
              <a:rPr lang="da-DK" sz="2800" dirty="0"/>
              <a:t>ret som et stille kammer,</a:t>
            </a:r>
            <a:br>
              <a:rPr lang="da-DK" sz="2800" dirty="0"/>
            </a:br>
            <a:r>
              <a:rPr lang="da-DK" sz="2800" dirty="0"/>
              <a:t>hvori al dagens jammer</a:t>
            </a:r>
            <a:br>
              <a:rPr lang="da-DK" sz="2800" dirty="0"/>
            </a:br>
            <a:r>
              <a:rPr lang="da-DK" sz="2800" dirty="0"/>
              <a:t>forglemmes skal i søvnens arm.</a:t>
            </a:r>
          </a:p>
        </p:txBody>
      </p:sp>
    </p:spTree>
    <p:extLst>
      <p:ext uri="{BB962C8B-B14F-4D97-AF65-F5344CB8AC3E}">
        <p14:creationId xmlns:p14="http://schemas.microsoft.com/office/powerpoint/2010/main" val="1623093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048000" y="1859344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b="1" dirty="0"/>
              <a:t>3</a:t>
            </a:r>
          </a:p>
          <a:p>
            <a:r>
              <a:rPr lang="da-DK" sz="2800" dirty="0"/>
              <a:t>Betragter månens bue,</a:t>
            </a:r>
            <a:br>
              <a:rPr lang="da-DK" sz="2800" dirty="0"/>
            </a:br>
            <a:r>
              <a:rPr lang="da-DK" sz="2800" dirty="0"/>
              <a:t>den kun er halv at skue</a:t>
            </a:r>
            <a:br>
              <a:rPr lang="da-DK" sz="2800" dirty="0"/>
            </a:br>
            <a:r>
              <a:rPr lang="da-DK" sz="2800" dirty="0"/>
              <a:t>og er dog hel og rund;</a:t>
            </a:r>
            <a:br>
              <a:rPr lang="da-DK" sz="2800" dirty="0"/>
            </a:br>
            <a:r>
              <a:rPr lang="da-DK" sz="2800" dirty="0"/>
              <a:t>så er vel flere sager,</a:t>
            </a:r>
            <a:br>
              <a:rPr lang="da-DK" sz="2800" dirty="0"/>
            </a:br>
            <a:r>
              <a:rPr lang="da-DK" sz="2800" dirty="0"/>
              <a:t>som nu vort hjerte vrager,</a:t>
            </a:r>
            <a:br>
              <a:rPr lang="da-DK" sz="2800" dirty="0"/>
            </a:br>
            <a:r>
              <a:rPr lang="da-DK" sz="2800" dirty="0"/>
              <a:t>fordi vi halvt dem skuer kun!</a:t>
            </a:r>
          </a:p>
        </p:txBody>
      </p:sp>
    </p:spTree>
    <p:extLst>
      <p:ext uri="{BB962C8B-B14F-4D97-AF65-F5344CB8AC3E}">
        <p14:creationId xmlns:p14="http://schemas.microsoft.com/office/powerpoint/2010/main" val="11705990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959100" y="2400641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b="1" dirty="0">
                <a:solidFill>
                  <a:srgbClr val="000000"/>
                </a:solidFill>
                <a:latin typeface="Geogia"/>
              </a:rPr>
              <a:t>4</a:t>
            </a:r>
          </a:p>
          <a:p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Vi stolte Adams slægter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kun såre lidet mægter,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og meget ved vi ej;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vi efter skygger jager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og mangen kunst opdager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og kommer længer fra vor vej.</a:t>
            </a:r>
          </a:p>
        </p:txBody>
      </p:sp>
    </p:spTree>
    <p:extLst>
      <p:ext uri="{BB962C8B-B14F-4D97-AF65-F5344CB8AC3E}">
        <p14:creationId xmlns:p14="http://schemas.microsoft.com/office/powerpoint/2010/main" val="41051225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492500" y="2260939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b="1" dirty="0">
                <a:solidFill>
                  <a:srgbClr val="000000"/>
                </a:solidFill>
                <a:latin typeface="Geogia"/>
              </a:rPr>
              <a:t>5</a:t>
            </a:r>
            <a:endParaRPr lang="da-DK" sz="2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Gud Fader i det høje,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lær mig at skelne nøje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det sande fra dets skin;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og mens jeg er i live,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lad lig et barn mig blive,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skænk mig et fromt, enfoldigt sind!</a:t>
            </a:r>
          </a:p>
        </p:txBody>
      </p:sp>
    </p:spTree>
    <p:extLst>
      <p:ext uri="{BB962C8B-B14F-4D97-AF65-F5344CB8AC3E}">
        <p14:creationId xmlns:p14="http://schemas.microsoft.com/office/powerpoint/2010/main" val="1982592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048000" y="18593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b="1" dirty="0">
                <a:solidFill>
                  <a:srgbClr val="000000"/>
                </a:solidFill>
                <a:latin typeface="Geogia"/>
              </a:rPr>
              <a:t>6</a:t>
            </a:r>
          </a:p>
          <a:p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Koldt nattens vinde sukke,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mit øje vil sig lukke,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giv mig, o Gud, din fred!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Se nådig til min slummer,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og trøst mig i min kummer,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  <a:t>og trøst min syge nabo med!</a:t>
            </a: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da-DK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da-DK" sz="2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</a:rPr>
              <a:t>Matthias Claudius 1779.</a:t>
            </a:r>
            <a:br>
              <a:rPr lang="da-DK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</a:rPr>
              <a:t>Carsten Hauch 1838.</a:t>
            </a:r>
          </a:p>
        </p:txBody>
      </p:sp>
    </p:spTree>
    <p:extLst>
      <p:ext uri="{BB962C8B-B14F-4D97-AF65-F5344CB8AC3E}">
        <p14:creationId xmlns:p14="http://schemas.microsoft.com/office/powerpoint/2010/main" val="111195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705100" y="1346203"/>
            <a:ext cx="607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b="1" dirty="0"/>
              <a:t>3</a:t>
            </a:r>
          </a:p>
          <a:p>
            <a:r>
              <a:rPr lang="da-DK" sz="2800" dirty="0"/>
              <a:t>Så lær mig at leve, o Gud, som jeg kan,</a:t>
            </a:r>
            <a:br>
              <a:rPr lang="da-DK" sz="2800" dirty="0"/>
            </a:br>
            <a:r>
              <a:rPr lang="da-DK" sz="2800" dirty="0"/>
              <a:t>frimodigt som fuglen i skove,</a:t>
            </a:r>
            <a:br>
              <a:rPr lang="da-DK" sz="2800" dirty="0"/>
            </a:br>
            <a:r>
              <a:rPr lang="da-DK" sz="2800" dirty="0"/>
              <a:t>og takke for regnen, som vander mit land,</a:t>
            </a:r>
            <a:br>
              <a:rPr lang="da-DK" sz="2800" dirty="0"/>
            </a:br>
            <a:r>
              <a:rPr lang="da-DK" sz="2800" dirty="0"/>
              <a:t>for solskin og varme i sommerens brand,</a:t>
            </a:r>
            <a:br>
              <a:rPr lang="da-DK" sz="2800" dirty="0"/>
            </a:br>
            <a:r>
              <a:rPr lang="da-DK" sz="2800" dirty="0"/>
              <a:t>for avl i min lade dig love.</a:t>
            </a:r>
            <a:br>
              <a:rPr lang="da-DK" sz="2800" dirty="0"/>
            </a:br>
            <a:r>
              <a:rPr lang="da-DK" sz="2800" dirty="0"/>
              <a:t>Hvad </a:t>
            </a:r>
            <a:r>
              <a:rPr lang="da-DK" sz="2800" dirty="0" err="1"/>
              <a:t>magted</a:t>
            </a:r>
            <a:r>
              <a:rPr lang="da-DK" sz="2800" dirty="0"/>
              <a:t> jeg vel,</a:t>
            </a:r>
            <a:br>
              <a:rPr lang="da-DK" sz="2800" dirty="0"/>
            </a:br>
            <a:r>
              <a:rPr lang="da-DK" sz="2800" dirty="0"/>
              <a:t>om du ej gav held?</a:t>
            </a:r>
            <a:br>
              <a:rPr lang="da-DK" sz="2800" dirty="0"/>
            </a:br>
            <a:r>
              <a:rPr lang="da-DK" sz="2800" dirty="0"/>
              <a:t>Det vokser jo, medens vi sove.</a:t>
            </a:r>
          </a:p>
        </p:txBody>
      </p:sp>
    </p:spTree>
    <p:extLst>
      <p:ext uri="{BB962C8B-B14F-4D97-AF65-F5344CB8AC3E}">
        <p14:creationId xmlns:p14="http://schemas.microsoft.com/office/powerpoint/2010/main" val="24791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768600" y="1119140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400" b="1" dirty="0"/>
              <a:t>4</a:t>
            </a:r>
          </a:p>
          <a:p>
            <a:r>
              <a:rPr lang="da-DK" sz="2400" dirty="0"/>
              <a:t>Så lær mig da, Herre, at dig til behag</a:t>
            </a:r>
            <a:br>
              <a:rPr lang="da-DK" sz="2400" dirty="0"/>
            </a:br>
            <a:r>
              <a:rPr lang="da-DK" sz="2400" dirty="0"/>
              <a:t>jeg bruger det pund, mig blev givet,</a:t>
            </a:r>
            <a:br>
              <a:rPr lang="da-DK" sz="2400" dirty="0"/>
            </a:br>
            <a:r>
              <a:rPr lang="da-DK" sz="2400" dirty="0"/>
              <a:t>at fylde med hæderligt virke min dag,</a:t>
            </a:r>
            <a:br>
              <a:rPr lang="da-DK" sz="2400" dirty="0"/>
            </a:br>
            <a:r>
              <a:rPr lang="da-DK" sz="2400" dirty="0"/>
              <a:t>at hjælpe og værne om den, som er svag,</a:t>
            </a:r>
            <a:br>
              <a:rPr lang="da-DK" sz="2400" dirty="0"/>
            </a:br>
            <a:r>
              <a:rPr lang="da-DK" sz="2400" dirty="0"/>
              <a:t>at elske, thi deri er livet.</a:t>
            </a:r>
            <a:br>
              <a:rPr lang="da-DK" sz="2400" dirty="0"/>
            </a:br>
            <a:r>
              <a:rPr lang="da-DK" sz="2400" dirty="0"/>
              <a:t>Og giv mig til sidst</a:t>
            </a:r>
            <a:br>
              <a:rPr lang="da-DK" sz="2400" dirty="0"/>
            </a:br>
            <a:r>
              <a:rPr lang="da-DK" sz="2400" dirty="0"/>
              <a:t>et navn, Herre Krist,</a:t>
            </a:r>
            <a:br>
              <a:rPr lang="da-DK" sz="2400" dirty="0"/>
            </a:br>
            <a:r>
              <a:rPr lang="da-DK" sz="2400" dirty="0"/>
              <a:t>som er i din livsbog indskrevet!</a:t>
            </a:r>
            <a:br>
              <a:rPr lang="da-DK" sz="2400" dirty="0"/>
            </a:br>
            <a:br>
              <a:rPr lang="da-DK" sz="2400" dirty="0"/>
            </a:br>
            <a:endParaRPr lang="da-DK" sz="2400" dirty="0"/>
          </a:p>
          <a:p>
            <a:r>
              <a:rPr lang="da-DK" sz="2400" dirty="0"/>
              <a:t>C.R. </a:t>
            </a:r>
            <a:r>
              <a:rPr lang="da-DK" sz="2400" dirty="0" err="1"/>
              <a:t>Sundell</a:t>
            </a:r>
            <a:r>
              <a:rPr lang="da-DK" sz="2400" dirty="0"/>
              <a:t> 1934. K.L. Aastrup 1945.</a:t>
            </a:r>
          </a:p>
          <a:p>
            <a:br>
              <a:rPr lang="da-DK" sz="2400" dirty="0"/>
            </a:b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418730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Budgetsamråd 2026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Lolland Østre provsti 9. september 2025</a:t>
            </a:r>
          </a:p>
        </p:txBody>
      </p:sp>
    </p:spTree>
    <p:extLst>
      <p:ext uri="{BB962C8B-B14F-4D97-AF65-F5344CB8AC3E}">
        <p14:creationId xmlns:p14="http://schemas.microsoft.com/office/powerpoint/2010/main" val="1041486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043" y="365129"/>
            <a:ext cx="11213757" cy="1325563"/>
          </a:xfrm>
        </p:spPr>
        <p:txBody>
          <a:bodyPr/>
          <a:lstStyle/>
          <a:p>
            <a:pPr algn="ctr"/>
            <a:r>
              <a:rPr lang="da-DK"/>
              <a:t>Provstiudvalgets </a:t>
            </a:r>
            <a:r>
              <a:rPr lang="da-DK" dirty="0"/>
              <a:t>målsætninger:</a:t>
            </a:r>
          </a:p>
        </p:txBody>
      </p:sp>
      <p:sp>
        <p:nvSpPr>
          <p:cNvPr id="5" name="Rektangel 4"/>
          <p:cNvSpPr/>
          <p:nvPr/>
        </p:nvSpPr>
        <p:spPr>
          <a:xfrm>
            <a:off x="1968501" y="1520789"/>
            <a:ext cx="79883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800" dirty="0">
                <a:solidFill>
                  <a:srgbClr val="FFFFFF"/>
                </a:solidFill>
                <a:latin typeface="Arial" panose="020B0604020202020204" pitchFamily="34" charset="0"/>
              </a:rPr>
              <a:t>¤BRANDSOFT_BPSK_FORKLARING_TAG¤</a:t>
            </a:r>
          </a:p>
          <a:p>
            <a:r>
              <a:rPr lang="da-DK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MÅLSÆTNINGER FOR HELE VALGPERIODEN, DER INDGÅR I DETTE ÅRS BUDGET</a:t>
            </a:r>
          </a:p>
          <a:p>
            <a:endParaRPr lang="da-DK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understøtte menighedsrådene i såvel deres økonomiske som personalemæssige administration.</a:t>
            </a:r>
          </a:p>
          <a:p>
            <a:endParaRPr lang="da-DK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a-DK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være katalysator for samarbejde i provstiet, og i det hele taget arbejde for at fremme samarbejdet mellem menighedsrådene.</a:t>
            </a:r>
          </a:p>
          <a:p>
            <a:endParaRPr lang="da-DK" dirty="0">
              <a:solidFill>
                <a:srgbClr val="000000"/>
              </a:solidFill>
              <a:latin typeface="Courier,New"/>
            </a:endParaRPr>
          </a:p>
          <a:p>
            <a:endParaRPr lang="da-DK" dirty="0">
              <a:solidFill>
                <a:srgbClr val="000000"/>
              </a:solidFill>
              <a:latin typeface="Courier,New"/>
            </a:endParaRPr>
          </a:p>
          <a:p>
            <a:endParaRPr lang="da-DK" b="1" dirty="0">
              <a:solidFill>
                <a:srgbClr val="000000"/>
              </a:solidFill>
              <a:latin typeface="Courier,New"/>
            </a:endParaRPr>
          </a:p>
          <a:p>
            <a:endParaRPr lang="da-DK" b="1" dirty="0">
              <a:solidFill>
                <a:srgbClr val="000000"/>
              </a:solidFill>
              <a:latin typeface="Courier,New"/>
            </a:endParaRPr>
          </a:p>
          <a:p>
            <a:endParaRPr lang="da-DK" dirty="0">
              <a:solidFill>
                <a:srgbClr val="000000"/>
              </a:solidFill>
              <a:latin typeface="Courier,New"/>
            </a:endParaRPr>
          </a:p>
        </p:txBody>
      </p:sp>
    </p:spTree>
    <p:extLst>
      <p:ext uri="{BB962C8B-B14F-4D97-AF65-F5344CB8AC3E}">
        <p14:creationId xmlns:p14="http://schemas.microsoft.com/office/powerpoint/2010/main" val="2480696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Budgetudvalgets beslutning 22. august 2025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Kirkeskatteprocent: fastholdes på 1,16</a:t>
            </a:r>
          </a:p>
          <a:p>
            <a:r>
              <a:rPr lang="da-DK" dirty="0"/>
              <a:t>Lolland Østre Provstis andel af de kommunale ligningsmidler: 35 %</a:t>
            </a:r>
          </a:p>
          <a:p>
            <a:pPr marL="0" indent="0">
              <a:buNone/>
            </a:pPr>
            <a:endParaRPr lang="da-DK" dirty="0"/>
          </a:p>
          <a:p>
            <a:pPr marL="0" indent="0" algn="ctr">
              <a:buNone/>
            </a:pPr>
            <a:r>
              <a:rPr lang="da-DK" sz="4000" dirty="0"/>
              <a:t>Ligningsmidler til rådighed i Lolland Østre Provsti 2026:</a:t>
            </a:r>
          </a:p>
          <a:p>
            <a:pPr marL="0" indent="0" algn="ctr">
              <a:buNone/>
            </a:pPr>
            <a:r>
              <a:rPr lang="da-DK" sz="4000" dirty="0">
                <a:solidFill>
                  <a:schemeClr val="tx1"/>
                </a:solidFill>
              </a:rPr>
              <a:t>37.719.061 kr.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5980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3600" dirty="0"/>
              <a:t>UDVIKLINGSTENDENSER I BUDGETFORUDSÆTNINGER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Stigning i kirkelig ligning 2026: ca. 3,2%</a:t>
            </a:r>
            <a:r>
              <a:rPr lang="da-DK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da-DK" dirty="0"/>
              <a:t> </a:t>
            </a:r>
          </a:p>
          <a:p>
            <a:r>
              <a:rPr lang="da-DK" dirty="0"/>
              <a:t>Ministeriets fremskrivningsprocenter: Løn 1,7; øvrig drift 1,5;     anlæg: -0,6</a:t>
            </a:r>
          </a:p>
          <a:p>
            <a:endParaRPr lang="da-DK" dirty="0"/>
          </a:p>
          <a:p>
            <a:r>
              <a:rPr lang="da-DK" dirty="0"/>
              <a:t>Stiftslån </a:t>
            </a:r>
            <a:r>
              <a:rPr lang="da-DK" b="1" dirty="0"/>
              <a:t>ultimo</a:t>
            </a:r>
            <a:r>
              <a:rPr lang="da-DK" dirty="0"/>
              <a:t>  2026: ca.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>
                <a:solidFill>
                  <a:schemeClr val="tx1"/>
                </a:solidFill>
              </a:rPr>
              <a:t>1,2 mio. kr., samlet for Lolland </a:t>
            </a:r>
            <a:r>
              <a:rPr lang="da-DK" dirty="0"/>
              <a:t>Østre Provsti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Rentebyrde i 2026: omkring 24.000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>
                <a:solidFill>
                  <a:schemeClr val="tx1"/>
                </a:solidFill>
              </a:rPr>
              <a:t>kr. (Renten </a:t>
            </a:r>
            <a:r>
              <a:rPr lang="da-DK" dirty="0"/>
              <a:t>er 1,5%)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5188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Brydebjerg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Udmeldt til drift: 1.515.663 kr.</a:t>
            </a:r>
          </a:p>
          <a:p>
            <a:pPr marL="0" indent="0">
              <a:buNone/>
            </a:pPr>
            <a:r>
              <a:rPr lang="da-DK" dirty="0"/>
              <a:t>Ønsker: Ingen.</a:t>
            </a:r>
          </a:p>
          <a:p>
            <a:pPr marL="0" indent="0">
              <a:buNone/>
            </a:pPr>
            <a:r>
              <a:rPr lang="da-DK" dirty="0"/>
              <a:t>Provstiudvalgets 1. behandling: </a:t>
            </a:r>
          </a:p>
          <a:p>
            <a:pPr marL="0" indent="0">
              <a:buNone/>
            </a:pPr>
            <a:r>
              <a:rPr lang="da-DK" dirty="0"/>
              <a:t>Udmeldt driftsramme fremskrives med 5%. </a:t>
            </a:r>
          </a:p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1.591.446 kr. (75.783 kr.)</a:t>
            </a:r>
          </a:p>
        </p:txBody>
      </p:sp>
    </p:spTree>
    <p:extLst>
      <p:ext uri="{BB962C8B-B14F-4D97-AF65-F5344CB8AC3E}">
        <p14:creationId xmlns:p14="http://schemas.microsoft.com/office/powerpoint/2010/main" val="41997257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1814</TotalTime>
  <Words>1452</Words>
  <Application>Microsoft Office PowerPoint</Application>
  <PresentationFormat>Widescreen</PresentationFormat>
  <Paragraphs>183</Paragraphs>
  <Slides>29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9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29</vt:i4>
      </vt:variant>
    </vt:vector>
  </HeadingPairs>
  <TitlesOfParts>
    <vt:vector size="39" baseType="lpstr">
      <vt:lpstr>Arial</vt:lpstr>
      <vt:lpstr>Calibri</vt:lpstr>
      <vt:lpstr>Courier,New</vt:lpstr>
      <vt:lpstr>Geogia</vt:lpstr>
      <vt:lpstr>Tahoma</vt:lpstr>
      <vt:lpstr>Trebuchet MS</vt:lpstr>
      <vt:lpstr>verdana</vt:lpstr>
      <vt:lpstr>Wingdings</vt:lpstr>
      <vt:lpstr>Wingdings 3</vt:lpstr>
      <vt:lpstr>Facet</vt:lpstr>
      <vt:lpstr>PowerPoint-præsentation</vt:lpstr>
      <vt:lpstr>PowerPoint-præsentation</vt:lpstr>
      <vt:lpstr>PowerPoint-præsentation</vt:lpstr>
      <vt:lpstr>PowerPoint-præsentation</vt:lpstr>
      <vt:lpstr>Budgetsamråd 2026</vt:lpstr>
      <vt:lpstr>Provstiudvalgets målsætninger:</vt:lpstr>
      <vt:lpstr>Budgetudvalgets beslutning 22. august 2025</vt:lpstr>
      <vt:lpstr>UDVIKLINGSTENDENSER I BUDGETFORUDSÆTNINGER</vt:lpstr>
      <vt:lpstr>Brydebjerg </vt:lpstr>
      <vt:lpstr>Krumsø</vt:lpstr>
      <vt:lpstr>Kettinge-Bregninge</vt:lpstr>
      <vt:lpstr>Majbølle-Vigsnæs</vt:lpstr>
      <vt:lpstr>Radsted-Tårs</vt:lpstr>
      <vt:lpstr>Nysted-Vantore</vt:lpstr>
      <vt:lpstr>Sakskøbing</vt:lpstr>
      <vt:lpstr>Slemminge-Fjelde</vt:lpstr>
      <vt:lpstr>Toreby</vt:lpstr>
      <vt:lpstr>Våbensted-Engestofte</vt:lpstr>
      <vt:lpstr>Samarbejde om kirkelige initiativer i provstiet Regnskab 2024 for: </vt:lpstr>
      <vt:lpstr>Friluftsgudstjeneste. </vt:lpstr>
      <vt:lpstr> Præster, babysalmesang og konfirmandevent </vt:lpstr>
      <vt:lpstr>Budget 2026 vedr. samarbejdet om kirkelige initiativer i provstiet.  </vt:lpstr>
      <vt:lpstr>Samlet overblik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Heidi Lene Vallesholm</dc:creator>
  <cp:lastModifiedBy>Heidi Lene Vallesholm</cp:lastModifiedBy>
  <cp:revision>163</cp:revision>
  <cp:lastPrinted>2025-08-28T07:51:49Z</cp:lastPrinted>
  <dcterms:created xsi:type="dcterms:W3CDTF">2021-08-25T08:36:50Z</dcterms:created>
  <dcterms:modified xsi:type="dcterms:W3CDTF">2025-08-28T07:55:34Z</dcterms:modified>
</cp:coreProperties>
</file>