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633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043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3508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7523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8327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2297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8724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4452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853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202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334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448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920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677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786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160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655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4FDA2C8-0904-48CC-AB8F-CB1F963F2B15}" type="datetimeFigureOut">
              <a:rPr lang="da-DK" smtClean="0"/>
              <a:t>17-01-2025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E1D40DC-62B3-41E8-B9DF-7AB66C1A3B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096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23CA6-9D98-BA5B-C850-FD9664A42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838116"/>
          </a:xfrm>
        </p:spPr>
        <p:txBody>
          <a:bodyPr/>
          <a:lstStyle/>
          <a:p>
            <a:r>
              <a:rPr lang="da-DK" dirty="0"/>
              <a:t>Årsplan for årsregnskab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785DB80-3241-9388-E471-75A9BE3A0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23" y="2138901"/>
            <a:ext cx="10662699" cy="3999505"/>
          </a:xfrm>
        </p:spPr>
        <p:txBody>
          <a:bodyPr/>
          <a:lstStyle/>
          <a:p>
            <a:pPr algn="l"/>
            <a:r>
              <a:rPr lang="da-DK" dirty="0">
                <a:solidFill>
                  <a:schemeClr val="tx1"/>
                </a:solidFill>
              </a:rPr>
              <a:t>Provstiudvalget er tilsynsmyndighed – Revision foretages af BDO</a:t>
            </a:r>
          </a:p>
          <a:p>
            <a:pPr algn="l"/>
            <a:r>
              <a:rPr lang="da-DK" b="1" dirty="0">
                <a:solidFill>
                  <a:schemeClr val="tx1"/>
                </a:solidFill>
              </a:rPr>
              <a:t>1. April </a:t>
            </a:r>
            <a:r>
              <a:rPr lang="da-DK" dirty="0">
                <a:solidFill>
                  <a:schemeClr val="tx1"/>
                </a:solidFill>
              </a:rPr>
              <a:t>– Aflevering af årsregnskab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Godkendes på menighedsrådsmøde inden den 1. april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Forklaringer – Korte men præcise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Biregnskaber for alle udbetalinger fra reserven samt evt. andre anlægsprojekter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Regnskabsmateriale samles og afleveres til revisor via kirkeportalen</a:t>
            </a:r>
          </a:p>
        </p:txBody>
      </p:sp>
    </p:spTree>
    <p:extLst>
      <p:ext uri="{BB962C8B-B14F-4D97-AF65-F5344CB8AC3E}">
        <p14:creationId xmlns:p14="http://schemas.microsoft.com/office/powerpoint/2010/main" val="132065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7C9B3C-D234-053B-7700-81C90375C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B97EC-3BD2-1D58-11EE-93C52F555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838116"/>
          </a:xfrm>
        </p:spPr>
        <p:txBody>
          <a:bodyPr/>
          <a:lstStyle/>
          <a:p>
            <a:r>
              <a:rPr lang="da-DK" dirty="0"/>
              <a:t>Årsplan for årsregnskab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BBB1D8D-2253-30E7-6FA0-15436B9EA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23" y="2504661"/>
            <a:ext cx="10662699" cy="3633745"/>
          </a:xfrm>
        </p:spPr>
        <p:txBody>
          <a:bodyPr/>
          <a:lstStyle/>
          <a:p>
            <a:pPr algn="l"/>
            <a:r>
              <a:rPr lang="da-DK" b="1" dirty="0">
                <a:solidFill>
                  <a:schemeClr val="tx1"/>
                </a:solidFill>
              </a:rPr>
              <a:t>15. September </a:t>
            </a:r>
            <a:r>
              <a:rPr lang="da-DK" dirty="0">
                <a:solidFill>
                  <a:schemeClr val="tx1"/>
                </a:solidFill>
              </a:rPr>
              <a:t>– Revisor er færdig med revisionsprotokollen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Den ligger i kirkeportalen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Revisionsprotokollen behandles på et møde og referatet lægges ind i kirkeportalen senest </a:t>
            </a:r>
            <a:r>
              <a:rPr lang="da-DK" b="1" dirty="0">
                <a:solidFill>
                  <a:schemeClr val="tx1"/>
                </a:solidFill>
              </a:rPr>
              <a:t>15. oktober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Fejl og mangler rettes – f.eks. Indberetning til skat, rettelse af moms m.m.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Provstiudvalget behandler også revisionsprotokollerne på et møde</a:t>
            </a:r>
          </a:p>
        </p:txBody>
      </p:sp>
    </p:spTree>
    <p:extLst>
      <p:ext uri="{BB962C8B-B14F-4D97-AF65-F5344CB8AC3E}">
        <p14:creationId xmlns:p14="http://schemas.microsoft.com/office/powerpoint/2010/main" val="212709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BFDBB9-61E7-D216-FF4C-3BE5BE35FA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2354E-6137-9FB7-39D1-0A27D257B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838116"/>
          </a:xfrm>
        </p:spPr>
        <p:txBody>
          <a:bodyPr/>
          <a:lstStyle/>
          <a:p>
            <a:r>
              <a:rPr lang="da-DK" dirty="0"/>
              <a:t>Årsplan for budget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0910624-F49D-125D-C2E6-B2BF66951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23" y="2321781"/>
            <a:ext cx="10662699" cy="3816625"/>
          </a:xfrm>
        </p:spPr>
        <p:txBody>
          <a:bodyPr/>
          <a:lstStyle/>
          <a:p>
            <a:pPr algn="l"/>
            <a:r>
              <a:rPr lang="da-DK" b="1" dirty="0">
                <a:solidFill>
                  <a:schemeClr val="tx1"/>
                </a:solidFill>
              </a:rPr>
              <a:t>15. April </a:t>
            </a:r>
            <a:r>
              <a:rPr lang="da-DK" dirty="0">
                <a:solidFill>
                  <a:schemeClr val="tx1"/>
                </a:solidFill>
              </a:rPr>
              <a:t>– Provstiudvalget melder en foreløbig driftsramme ud via Økonomiportalen (Ingen anlægsudgifter – renter eller afdrag) – Fremgår også af kirkeportalen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Den foreløbige driftsramme beregnes med udgangspunkt i ‘frederikshavnermodellen’ – alle får efter størrelse og aktivitet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Der tillægges evt. en %-vis stigning til løn og/eller generelle udgifter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Der reguleres for variable indtægter på kirkegården</a:t>
            </a:r>
          </a:p>
        </p:txBody>
      </p:sp>
    </p:spTree>
    <p:extLst>
      <p:ext uri="{BB962C8B-B14F-4D97-AF65-F5344CB8AC3E}">
        <p14:creationId xmlns:p14="http://schemas.microsoft.com/office/powerpoint/2010/main" val="318010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136DD-E0EE-8120-A1DB-A1C9F9DF4E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578CFE-D4E9-9645-973B-268AF8F6D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556592"/>
            <a:ext cx="8689976" cy="826936"/>
          </a:xfrm>
        </p:spPr>
        <p:txBody>
          <a:bodyPr/>
          <a:lstStyle/>
          <a:p>
            <a:r>
              <a:rPr lang="da-DK" dirty="0"/>
              <a:t>Årsplan for budget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5809041-A689-074A-DAC5-B73DFE777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23" y="1447137"/>
            <a:ext cx="10662699" cy="5200153"/>
          </a:xfrm>
        </p:spPr>
        <p:txBody>
          <a:bodyPr>
            <a:normAutofit/>
          </a:bodyPr>
          <a:lstStyle/>
          <a:p>
            <a:pPr algn="l"/>
            <a:r>
              <a:rPr lang="da-DK" b="1" dirty="0">
                <a:solidFill>
                  <a:schemeClr val="tx1"/>
                </a:solidFill>
              </a:rPr>
              <a:t>15. Juni </a:t>
            </a:r>
            <a:r>
              <a:rPr lang="da-DK" dirty="0">
                <a:solidFill>
                  <a:schemeClr val="tx1"/>
                </a:solidFill>
              </a:rPr>
              <a:t>afleverer MR et foreløbigt budget via Økonomiportalen – Husk at indlæse referat med godkendelsen af budgettet i Kirkeportalen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Det er menighedsrådets opgave at prioritere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Kan det ikke holdes inden for den givne ramme, så må der ønskes. Det gælder også i forhold til nye aktiviteter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Der laves 2 ønskesedler – 1 til driftsudgifter (flerårige) og 1 til større eller mindre anlægsudgifter (engangsudgifter) – Det er vigtigt så vidt muligt at få alle ønsker med her (Læg derfor synsforretningerne inden afleveringen af det foreløbige budget)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Alle ønsker skal begrundes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Et budget skal balancere – evt. brug frie midler</a:t>
            </a:r>
          </a:p>
        </p:txBody>
      </p:sp>
    </p:spTree>
    <p:extLst>
      <p:ext uri="{BB962C8B-B14F-4D97-AF65-F5344CB8AC3E}">
        <p14:creationId xmlns:p14="http://schemas.microsoft.com/office/powerpoint/2010/main" val="321458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0CAFCC-C8E6-5DDE-11B9-3D53DDE3C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FB3EE6-010C-A312-3379-E234CB62F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838116"/>
          </a:xfrm>
        </p:spPr>
        <p:txBody>
          <a:bodyPr/>
          <a:lstStyle/>
          <a:p>
            <a:r>
              <a:rPr lang="da-DK" dirty="0"/>
              <a:t>Årsplan for budget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F75095D-E168-18F5-2236-0626E411E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23" y="2695492"/>
            <a:ext cx="10662699" cy="3442914"/>
          </a:xfrm>
        </p:spPr>
        <p:txBody>
          <a:bodyPr/>
          <a:lstStyle/>
          <a:p>
            <a:pPr algn="l"/>
            <a:r>
              <a:rPr lang="da-DK" b="1" dirty="0">
                <a:solidFill>
                  <a:schemeClr val="tx1"/>
                </a:solidFill>
              </a:rPr>
              <a:t>1. Juli </a:t>
            </a:r>
            <a:r>
              <a:rPr lang="da-DK" dirty="0">
                <a:solidFill>
                  <a:schemeClr val="tx1"/>
                </a:solidFill>
              </a:rPr>
              <a:t>– Det statsgaranterede udskrivningsgrundlag meldes ud sammen med landskirkeskatten – nu ved vi i provstiudvalget, hvad vi har til rådighed til fordeling mellem kirkekasserne og provstiudvalgskassen</a:t>
            </a:r>
          </a:p>
          <a:p>
            <a:pPr algn="l"/>
            <a:r>
              <a:rPr lang="da-DK" b="1" dirty="0">
                <a:solidFill>
                  <a:schemeClr val="tx1"/>
                </a:solidFill>
              </a:rPr>
              <a:t>August</a:t>
            </a:r>
            <a:r>
              <a:rPr lang="da-DK" dirty="0">
                <a:solidFill>
                  <a:schemeClr val="tx1"/>
                </a:solidFill>
              </a:rPr>
              <a:t> – provstiets budgetdag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PU arbejder med de indkomne ønsker – både til drift og anlæg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Langtidsplanlægning, herunder lån og reservemidler</a:t>
            </a:r>
          </a:p>
        </p:txBody>
      </p:sp>
    </p:spTree>
    <p:extLst>
      <p:ext uri="{BB962C8B-B14F-4D97-AF65-F5344CB8AC3E}">
        <p14:creationId xmlns:p14="http://schemas.microsoft.com/office/powerpoint/2010/main" val="200612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BE69D8-26BB-8D5D-F6C4-C8A8DB625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988D7-8A42-5B35-DA2F-21EA15982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838116"/>
          </a:xfrm>
        </p:spPr>
        <p:txBody>
          <a:bodyPr/>
          <a:lstStyle/>
          <a:p>
            <a:r>
              <a:rPr lang="da-DK" dirty="0"/>
              <a:t>Årsplan for budget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5B57F42-9EE3-7FFC-3BB1-30A295AD4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23" y="2401294"/>
            <a:ext cx="10662699" cy="3737112"/>
          </a:xfrm>
        </p:spPr>
        <p:txBody>
          <a:bodyPr/>
          <a:lstStyle/>
          <a:p>
            <a:pPr algn="l"/>
            <a:r>
              <a:rPr lang="da-DK" b="1" dirty="0">
                <a:solidFill>
                  <a:schemeClr val="tx1"/>
                </a:solidFill>
              </a:rPr>
              <a:t>August/september </a:t>
            </a:r>
            <a:r>
              <a:rPr lang="da-DK" dirty="0">
                <a:solidFill>
                  <a:schemeClr val="tx1"/>
                </a:solidFill>
              </a:rPr>
              <a:t>– budgetsamråd – formand og kasserer + evt. regnskabsfører/kordegn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Indblik i provstiets overordnede økonomi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Pu’s oplæg til endelige rammer for det kommende budgetår fremlægges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Fordeling af reservemidler – hvordan får vi fat i dem? Det kommer vi tilbage til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PUK-regnskab og budget fremlægges</a:t>
            </a:r>
          </a:p>
        </p:txBody>
      </p:sp>
    </p:spTree>
    <p:extLst>
      <p:ext uri="{BB962C8B-B14F-4D97-AF65-F5344CB8AC3E}">
        <p14:creationId xmlns:p14="http://schemas.microsoft.com/office/powerpoint/2010/main" val="213232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D6188-F329-5DBB-AFF1-6EB38A16C1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2590BF-3379-AE6B-EF2F-E189F0599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838116"/>
          </a:xfrm>
        </p:spPr>
        <p:txBody>
          <a:bodyPr/>
          <a:lstStyle/>
          <a:p>
            <a:r>
              <a:rPr lang="da-DK" dirty="0"/>
              <a:t>Årsplan for budget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AE834BC-C59A-38D1-AB17-521F959C2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23" y="2838616"/>
            <a:ext cx="10662699" cy="2782956"/>
          </a:xfrm>
        </p:spPr>
        <p:txBody>
          <a:bodyPr>
            <a:normAutofit fontScale="92500"/>
          </a:bodyPr>
          <a:lstStyle/>
          <a:p>
            <a:pPr algn="l"/>
            <a:r>
              <a:rPr lang="da-DK" b="1" dirty="0">
                <a:solidFill>
                  <a:schemeClr val="tx1"/>
                </a:solidFill>
              </a:rPr>
              <a:t>15. September </a:t>
            </a:r>
            <a:r>
              <a:rPr lang="da-DK" dirty="0">
                <a:solidFill>
                  <a:schemeClr val="tx1"/>
                </a:solidFill>
              </a:rPr>
              <a:t>– endelig rammeudmelding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Meldes ud via økonomiportalen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Fremgår også af kirkeportalen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Meldes samtidig til Frederikshavn kommune, der står for overførslen til MR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Det er provstiudvalget, der beslutter, hvor mange penge vi skal bruge, men kommunen, der fastsætter </a:t>
            </a:r>
            <a:r>
              <a:rPr lang="da-DK" dirty="0" err="1">
                <a:solidFill>
                  <a:schemeClr val="tx1"/>
                </a:solidFill>
              </a:rPr>
              <a:t>kirkeskatte</a:t>
            </a:r>
            <a:r>
              <a:rPr lang="da-DK" dirty="0">
                <a:solidFill>
                  <a:schemeClr val="tx1"/>
                </a:solidFill>
              </a:rPr>
              <a:t>-%</a:t>
            </a:r>
          </a:p>
        </p:txBody>
      </p:sp>
    </p:spTree>
    <p:extLst>
      <p:ext uri="{BB962C8B-B14F-4D97-AF65-F5344CB8AC3E}">
        <p14:creationId xmlns:p14="http://schemas.microsoft.com/office/powerpoint/2010/main" val="214586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E751B-C419-BD20-7A37-96657A6C0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0A809-8864-E1FA-A077-FAE9D51F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838116"/>
          </a:xfrm>
        </p:spPr>
        <p:txBody>
          <a:bodyPr/>
          <a:lstStyle/>
          <a:p>
            <a:r>
              <a:rPr lang="da-DK" dirty="0"/>
              <a:t>Årsplan for budget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99453C6-172B-3586-214A-5E1A3DE64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23" y="2433098"/>
            <a:ext cx="10662699" cy="3315695"/>
          </a:xfrm>
        </p:spPr>
        <p:txBody>
          <a:bodyPr/>
          <a:lstStyle/>
          <a:p>
            <a:pPr algn="l"/>
            <a:r>
              <a:rPr lang="da-DK" b="1" dirty="0">
                <a:solidFill>
                  <a:schemeClr val="tx1"/>
                </a:solidFill>
              </a:rPr>
              <a:t>15. November </a:t>
            </a:r>
            <a:r>
              <a:rPr lang="da-DK" dirty="0">
                <a:solidFill>
                  <a:schemeClr val="tx1"/>
                </a:solidFill>
              </a:rPr>
              <a:t>– Menighedsrådet afleverer et endeligt budget for det kommende år via økonomiportalen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Fremgår også af kirkeportalen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Husk at indlæse referat med godkendelsen af budgettet i kirkeportalen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Budgetterne offentliggøres</a:t>
            </a:r>
          </a:p>
          <a:p>
            <a:pPr marL="342900" indent="-342900" algn="l">
              <a:buFontTx/>
              <a:buChar char="-"/>
            </a:pPr>
            <a:r>
              <a:rPr lang="da-DK" dirty="0">
                <a:solidFill>
                  <a:schemeClr val="tx1"/>
                </a:solidFill>
              </a:rPr>
              <a:t>Kan nu ses på sogn.dk</a:t>
            </a:r>
          </a:p>
        </p:txBody>
      </p:sp>
    </p:spTree>
    <p:extLst>
      <p:ext uri="{BB962C8B-B14F-4D97-AF65-F5344CB8AC3E}">
        <p14:creationId xmlns:p14="http://schemas.microsoft.com/office/powerpoint/2010/main" val="50475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973B3F-57B2-EAD0-2447-3CC576F1E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BFCC5-E564-29E7-0DAD-BB7C46E8A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838116"/>
          </a:xfrm>
        </p:spPr>
        <p:txBody>
          <a:bodyPr/>
          <a:lstStyle/>
          <a:p>
            <a:r>
              <a:rPr lang="da-DK" dirty="0"/>
              <a:t>diverse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28BF5DB-1CED-2763-C30D-15D1B6174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23" y="2337683"/>
            <a:ext cx="10662699" cy="3800723"/>
          </a:xfrm>
        </p:spPr>
        <p:txBody>
          <a:bodyPr/>
          <a:lstStyle/>
          <a:p>
            <a:pPr algn="l"/>
            <a:r>
              <a:rPr lang="da-DK" dirty="0">
                <a:solidFill>
                  <a:schemeClr val="tx1"/>
                </a:solidFill>
              </a:rPr>
              <a:t>Regnskabsinstruks – skal revideres hver gang, der sker ændringer</a:t>
            </a:r>
          </a:p>
          <a:p>
            <a:pPr algn="l"/>
            <a:r>
              <a:rPr lang="da-DK" dirty="0">
                <a:solidFill>
                  <a:schemeClr val="tx1"/>
                </a:solidFill>
              </a:rPr>
              <a:t>Elektroniske bilag og attestering</a:t>
            </a:r>
          </a:p>
          <a:p>
            <a:pPr algn="l"/>
            <a:r>
              <a:rPr lang="da-DK" dirty="0">
                <a:solidFill>
                  <a:schemeClr val="tx1"/>
                </a:solidFill>
              </a:rPr>
              <a:t>Bangbetalinger – 2 underskrifter</a:t>
            </a:r>
          </a:p>
          <a:p>
            <a:pPr algn="l"/>
            <a:r>
              <a:rPr lang="da-DK" dirty="0">
                <a:solidFill>
                  <a:schemeClr val="tx1"/>
                </a:solidFill>
              </a:rPr>
              <a:t>Økonomiportal – kirkeportal</a:t>
            </a:r>
          </a:p>
          <a:p>
            <a:pPr algn="l"/>
            <a:r>
              <a:rPr lang="da-DK" dirty="0">
                <a:solidFill>
                  <a:schemeClr val="tx1"/>
                </a:solidFill>
              </a:rPr>
              <a:t>	- hvad er forskellen</a:t>
            </a:r>
          </a:p>
          <a:p>
            <a:pPr algn="l"/>
            <a:r>
              <a:rPr lang="da-DK" dirty="0">
                <a:solidFill>
                  <a:schemeClr val="tx1"/>
                </a:solidFill>
              </a:rPr>
              <a:t>	- indlæsning af referater m.m. i kirkeportalens dokumentarkiv og 	overførsel til regnskab og budgetter</a:t>
            </a:r>
          </a:p>
        </p:txBody>
      </p:sp>
    </p:spTree>
    <p:extLst>
      <p:ext uri="{BB962C8B-B14F-4D97-AF65-F5344CB8AC3E}">
        <p14:creationId xmlns:p14="http://schemas.microsoft.com/office/powerpoint/2010/main" val="1394823838"/>
      </p:ext>
    </p:extLst>
  </p:cSld>
  <p:clrMapOvr>
    <a:masterClrMapping/>
  </p:clrMapOvr>
</p:sld>
</file>

<file path=ppt/theme/theme1.xml><?xml version="1.0" encoding="utf-8"?>
<a:theme xmlns:a="http://schemas.openxmlformats.org/drawingml/2006/main" name="Dråbe">
  <a:themeElements>
    <a:clrScheme name="Dråbe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åb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åb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Dråbe</Template>
  <TotalTime>81</TotalTime>
  <Words>532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Dråbe</vt:lpstr>
      <vt:lpstr>Årsplan for årsregnskab</vt:lpstr>
      <vt:lpstr>Årsplan for årsregnskab</vt:lpstr>
      <vt:lpstr>Årsplan for budget</vt:lpstr>
      <vt:lpstr>Årsplan for budget</vt:lpstr>
      <vt:lpstr>Årsplan for budget</vt:lpstr>
      <vt:lpstr>Årsplan for budget</vt:lpstr>
      <vt:lpstr>Årsplan for budget</vt:lpstr>
      <vt:lpstr>Årsplan for budget</vt:lpstr>
      <vt:lpstr>diverse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Hanne Lise Simonsen</dc:creator>
  <cp:lastModifiedBy>Hanne Lise Simonsen</cp:lastModifiedBy>
  <cp:revision>2</cp:revision>
  <cp:lastPrinted>2025-01-17T08:40:01Z</cp:lastPrinted>
  <dcterms:created xsi:type="dcterms:W3CDTF">2025-01-15T12:26:52Z</dcterms:created>
  <dcterms:modified xsi:type="dcterms:W3CDTF">2025-01-17T08:53:03Z</dcterms:modified>
</cp:coreProperties>
</file>