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00850" cy="99329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DA2C8-0904-48CC-AB8F-CB1F963F2B15}" type="datetimeFigureOut">
              <a:rPr lang="da-DK" smtClean="0"/>
              <a:t>17-01-2025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40DC-62B3-41E8-B9DF-7AB66C1A3B5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26335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k 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DA2C8-0904-48CC-AB8F-CB1F963F2B15}" type="datetimeFigureOut">
              <a:rPr lang="da-DK" smtClean="0"/>
              <a:t>17-01-2025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40DC-62B3-41E8-B9DF-7AB66C1A3B5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70434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DA2C8-0904-48CC-AB8F-CB1F963F2B15}" type="datetimeFigureOut">
              <a:rPr lang="da-DK" smtClean="0"/>
              <a:t>17-01-2025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40DC-62B3-41E8-B9DF-7AB66C1A3B5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35087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DA2C8-0904-48CC-AB8F-CB1F963F2B15}" type="datetimeFigureOut">
              <a:rPr lang="da-DK" smtClean="0"/>
              <a:t>17-01-2025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40DC-62B3-41E8-B9DF-7AB66C1A3B58}" type="slidenum">
              <a:rPr lang="da-DK" smtClean="0"/>
              <a:t>‹nr.›</a:t>
            </a:fld>
            <a:endParaRPr lang="da-DK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7523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DA2C8-0904-48CC-AB8F-CB1F963F2B15}" type="datetimeFigureOut">
              <a:rPr lang="da-DK" smtClean="0"/>
              <a:t>17-01-2025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40DC-62B3-41E8-B9DF-7AB66C1A3B5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683271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DA2C8-0904-48CC-AB8F-CB1F963F2B15}" type="datetimeFigureOut">
              <a:rPr lang="da-DK" smtClean="0"/>
              <a:t>17-01-2025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40DC-62B3-41E8-B9DF-7AB66C1A3B5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722979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DA2C8-0904-48CC-AB8F-CB1F963F2B15}" type="datetimeFigureOut">
              <a:rPr lang="da-DK" smtClean="0"/>
              <a:t>17-01-2025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40DC-62B3-41E8-B9DF-7AB66C1A3B5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487240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DA2C8-0904-48CC-AB8F-CB1F963F2B15}" type="datetimeFigureOut">
              <a:rPr lang="da-DK" smtClean="0"/>
              <a:t>17-01-2025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40DC-62B3-41E8-B9DF-7AB66C1A3B5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44528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DA2C8-0904-48CC-AB8F-CB1F963F2B15}" type="datetimeFigureOut">
              <a:rPr lang="da-DK" smtClean="0"/>
              <a:t>17-01-2025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40DC-62B3-41E8-B9DF-7AB66C1A3B5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78533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DA2C8-0904-48CC-AB8F-CB1F963F2B15}" type="datetimeFigureOut">
              <a:rPr lang="da-DK" smtClean="0"/>
              <a:t>17-01-2025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40DC-62B3-41E8-B9DF-7AB66C1A3B5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5202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DA2C8-0904-48CC-AB8F-CB1F963F2B15}" type="datetimeFigureOut">
              <a:rPr lang="da-DK" smtClean="0"/>
              <a:t>17-01-2025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40DC-62B3-41E8-B9DF-7AB66C1A3B5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83346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DA2C8-0904-48CC-AB8F-CB1F963F2B15}" type="datetimeFigureOut">
              <a:rPr lang="da-DK" smtClean="0"/>
              <a:t>17-01-2025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40DC-62B3-41E8-B9DF-7AB66C1A3B5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14483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DA2C8-0904-48CC-AB8F-CB1F963F2B15}" type="datetimeFigureOut">
              <a:rPr lang="da-DK" smtClean="0"/>
              <a:t>17-01-2025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40DC-62B3-41E8-B9DF-7AB66C1A3B5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19206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DA2C8-0904-48CC-AB8F-CB1F963F2B15}" type="datetimeFigureOut">
              <a:rPr lang="da-DK" smtClean="0"/>
              <a:t>17-01-2025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40DC-62B3-41E8-B9DF-7AB66C1A3B5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76777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DA2C8-0904-48CC-AB8F-CB1F963F2B15}" type="datetimeFigureOut">
              <a:rPr lang="da-DK" smtClean="0"/>
              <a:t>17-01-2025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40DC-62B3-41E8-B9DF-7AB66C1A3B5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57869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DA2C8-0904-48CC-AB8F-CB1F963F2B15}" type="datetimeFigureOut">
              <a:rPr lang="da-DK" smtClean="0"/>
              <a:t>17-01-2025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40DC-62B3-41E8-B9DF-7AB66C1A3B5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31609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DA2C8-0904-48CC-AB8F-CB1F963F2B15}" type="datetimeFigureOut">
              <a:rPr lang="da-DK" smtClean="0"/>
              <a:t>17-01-2025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40DC-62B3-41E8-B9DF-7AB66C1A3B5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16553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4FDA2C8-0904-48CC-AB8F-CB1F963F2B15}" type="datetimeFigureOut">
              <a:rPr lang="da-DK" smtClean="0"/>
              <a:t>17-01-2025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E1D40DC-62B3-41E8-B9DF-7AB66C1A3B5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50960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23CA6-9D98-BA5B-C850-FD9664A422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1300786"/>
            <a:ext cx="8689976" cy="838116"/>
          </a:xfrm>
        </p:spPr>
        <p:txBody>
          <a:bodyPr/>
          <a:lstStyle/>
          <a:p>
            <a:r>
              <a:rPr lang="da-DK" dirty="0"/>
              <a:t>Årsplan for årsregnskab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D785DB80-3241-9388-E471-75A9BE3A03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223" y="2138901"/>
            <a:ext cx="10662699" cy="3999505"/>
          </a:xfrm>
        </p:spPr>
        <p:txBody>
          <a:bodyPr/>
          <a:lstStyle/>
          <a:p>
            <a:pPr algn="l"/>
            <a:r>
              <a:rPr lang="da-DK" dirty="0">
                <a:solidFill>
                  <a:schemeClr val="tx1"/>
                </a:solidFill>
              </a:rPr>
              <a:t>Provstiudvalget er tilsynsmyndighed – Revision foretages af BDO</a:t>
            </a:r>
          </a:p>
          <a:p>
            <a:pPr algn="l"/>
            <a:r>
              <a:rPr lang="da-DK" b="1" dirty="0">
                <a:solidFill>
                  <a:schemeClr val="tx1"/>
                </a:solidFill>
              </a:rPr>
              <a:t>1. April </a:t>
            </a:r>
            <a:r>
              <a:rPr lang="da-DK" dirty="0">
                <a:solidFill>
                  <a:schemeClr val="tx1"/>
                </a:solidFill>
              </a:rPr>
              <a:t>– Aflevering af årsregnskab</a:t>
            </a:r>
          </a:p>
          <a:p>
            <a:pPr marL="342900" indent="-342900" algn="l">
              <a:buFontTx/>
              <a:buChar char="-"/>
            </a:pPr>
            <a:r>
              <a:rPr lang="da-DK" dirty="0">
                <a:solidFill>
                  <a:schemeClr val="tx1"/>
                </a:solidFill>
              </a:rPr>
              <a:t>Godkendes på menighedsrådsmøde inden den 1. april</a:t>
            </a:r>
          </a:p>
          <a:p>
            <a:pPr marL="342900" indent="-342900" algn="l">
              <a:buFontTx/>
              <a:buChar char="-"/>
            </a:pPr>
            <a:r>
              <a:rPr lang="da-DK" dirty="0">
                <a:solidFill>
                  <a:schemeClr val="tx1"/>
                </a:solidFill>
              </a:rPr>
              <a:t>Forklaringer – Korte men præcise</a:t>
            </a:r>
          </a:p>
          <a:p>
            <a:pPr marL="342900" indent="-342900" algn="l">
              <a:buFontTx/>
              <a:buChar char="-"/>
            </a:pPr>
            <a:r>
              <a:rPr lang="da-DK" dirty="0">
                <a:solidFill>
                  <a:schemeClr val="tx1"/>
                </a:solidFill>
              </a:rPr>
              <a:t>Biregnskaber for alle udbetalinger fra reserven samt evt. andre anlægsprojekter</a:t>
            </a:r>
          </a:p>
          <a:p>
            <a:pPr marL="342900" indent="-342900" algn="l">
              <a:buFontTx/>
              <a:buChar char="-"/>
            </a:pPr>
            <a:r>
              <a:rPr lang="da-DK" dirty="0">
                <a:solidFill>
                  <a:schemeClr val="tx1"/>
                </a:solidFill>
              </a:rPr>
              <a:t>Regnskabsmateriale samles og afleveres til revisor via kirkeportalen</a:t>
            </a:r>
          </a:p>
        </p:txBody>
      </p:sp>
    </p:spTree>
    <p:extLst>
      <p:ext uri="{BB962C8B-B14F-4D97-AF65-F5344CB8AC3E}">
        <p14:creationId xmlns:p14="http://schemas.microsoft.com/office/powerpoint/2010/main" val="1320658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7C9B3C-D234-053B-7700-81C90375CB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AB97EC-3BD2-1D58-11EE-93C52F555D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1300786"/>
            <a:ext cx="8689976" cy="838116"/>
          </a:xfrm>
        </p:spPr>
        <p:txBody>
          <a:bodyPr/>
          <a:lstStyle/>
          <a:p>
            <a:r>
              <a:rPr lang="da-DK" dirty="0"/>
              <a:t>Årsplan for årsregnskab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1BBB1D8D-2253-30E7-6FA0-15436B9EAF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223" y="2504661"/>
            <a:ext cx="10662699" cy="3633745"/>
          </a:xfrm>
        </p:spPr>
        <p:txBody>
          <a:bodyPr/>
          <a:lstStyle/>
          <a:p>
            <a:pPr algn="l"/>
            <a:r>
              <a:rPr lang="da-DK" b="1" dirty="0">
                <a:solidFill>
                  <a:schemeClr val="tx1"/>
                </a:solidFill>
              </a:rPr>
              <a:t>15. September </a:t>
            </a:r>
            <a:r>
              <a:rPr lang="da-DK" dirty="0">
                <a:solidFill>
                  <a:schemeClr val="tx1"/>
                </a:solidFill>
              </a:rPr>
              <a:t>– Revisor er færdig med revisionsprotokollen</a:t>
            </a:r>
          </a:p>
          <a:p>
            <a:pPr marL="342900" indent="-342900" algn="l">
              <a:buFontTx/>
              <a:buChar char="-"/>
            </a:pPr>
            <a:r>
              <a:rPr lang="da-DK" dirty="0">
                <a:solidFill>
                  <a:schemeClr val="tx1"/>
                </a:solidFill>
              </a:rPr>
              <a:t>Den ligger i kirkeportalen</a:t>
            </a:r>
          </a:p>
          <a:p>
            <a:pPr marL="342900" indent="-342900" algn="l">
              <a:buFontTx/>
              <a:buChar char="-"/>
            </a:pPr>
            <a:r>
              <a:rPr lang="da-DK" dirty="0">
                <a:solidFill>
                  <a:schemeClr val="tx1"/>
                </a:solidFill>
              </a:rPr>
              <a:t>Revisionsprotokollen behandles på et møde og referatet lægges ind i kirkeportalen senest </a:t>
            </a:r>
            <a:r>
              <a:rPr lang="da-DK" b="1" dirty="0">
                <a:solidFill>
                  <a:schemeClr val="tx1"/>
                </a:solidFill>
              </a:rPr>
              <a:t>15. oktober</a:t>
            </a:r>
          </a:p>
          <a:p>
            <a:pPr marL="342900" indent="-342900" algn="l">
              <a:buFontTx/>
              <a:buChar char="-"/>
            </a:pPr>
            <a:r>
              <a:rPr lang="da-DK" dirty="0">
                <a:solidFill>
                  <a:schemeClr val="tx1"/>
                </a:solidFill>
              </a:rPr>
              <a:t>Fejl og mangler rettes – f.eks. Indberetning til skat, rettelse af moms m.m.</a:t>
            </a:r>
          </a:p>
          <a:p>
            <a:pPr marL="342900" indent="-342900" algn="l">
              <a:buFontTx/>
              <a:buChar char="-"/>
            </a:pPr>
            <a:r>
              <a:rPr lang="da-DK" dirty="0">
                <a:solidFill>
                  <a:schemeClr val="tx1"/>
                </a:solidFill>
              </a:rPr>
              <a:t>Provstiudvalget behandler også revisionsprotokollerne på et møde</a:t>
            </a:r>
          </a:p>
        </p:txBody>
      </p:sp>
    </p:spTree>
    <p:extLst>
      <p:ext uri="{BB962C8B-B14F-4D97-AF65-F5344CB8AC3E}">
        <p14:creationId xmlns:p14="http://schemas.microsoft.com/office/powerpoint/2010/main" val="2127092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BFDBB9-61E7-D216-FF4C-3BE5BE35FA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32354E-6137-9FB7-39D1-0A27D257B1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1300786"/>
            <a:ext cx="8689976" cy="838116"/>
          </a:xfrm>
        </p:spPr>
        <p:txBody>
          <a:bodyPr/>
          <a:lstStyle/>
          <a:p>
            <a:r>
              <a:rPr lang="da-DK" dirty="0"/>
              <a:t>Årsplan for budget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0910624-F49D-125D-C2E6-B2BF669515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223" y="2321781"/>
            <a:ext cx="10662699" cy="3816625"/>
          </a:xfrm>
        </p:spPr>
        <p:txBody>
          <a:bodyPr/>
          <a:lstStyle/>
          <a:p>
            <a:pPr algn="l"/>
            <a:r>
              <a:rPr lang="da-DK" b="1" dirty="0">
                <a:solidFill>
                  <a:schemeClr val="tx1"/>
                </a:solidFill>
              </a:rPr>
              <a:t>15. April </a:t>
            </a:r>
            <a:r>
              <a:rPr lang="da-DK" dirty="0">
                <a:solidFill>
                  <a:schemeClr val="tx1"/>
                </a:solidFill>
              </a:rPr>
              <a:t>– Provstiudvalget melder en foreløbig driftsramme ud via Økonomiportalen (Ingen anlægsudgifter – renter eller afdrag) – Fremgår også af kirkeportalen</a:t>
            </a:r>
          </a:p>
          <a:p>
            <a:pPr marL="342900" indent="-342900" algn="l">
              <a:buFontTx/>
              <a:buChar char="-"/>
            </a:pPr>
            <a:r>
              <a:rPr lang="da-DK" dirty="0">
                <a:solidFill>
                  <a:schemeClr val="tx1"/>
                </a:solidFill>
              </a:rPr>
              <a:t>Den foreløbige driftsramme beregnes med udgangspunkt i ‘frederikshavnermodellen’ – alle får efter størrelse og aktivitet</a:t>
            </a:r>
          </a:p>
          <a:p>
            <a:pPr marL="342900" indent="-342900" algn="l">
              <a:buFontTx/>
              <a:buChar char="-"/>
            </a:pPr>
            <a:r>
              <a:rPr lang="da-DK" dirty="0">
                <a:solidFill>
                  <a:schemeClr val="tx1"/>
                </a:solidFill>
              </a:rPr>
              <a:t>Der tillægges evt. en %-vis stigning til løn og/eller generelle udgifter</a:t>
            </a:r>
          </a:p>
          <a:p>
            <a:pPr marL="342900" indent="-342900" algn="l">
              <a:buFontTx/>
              <a:buChar char="-"/>
            </a:pPr>
            <a:r>
              <a:rPr lang="da-DK" dirty="0">
                <a:solidFill>
                  <a:schemeClr val="tx1"/>
                </a:solidFill>
              </a:rPr>
              <a:t>Der reguleres for variable indtægter på kirkegården</a:t>
            </a:r>
          </a:p>
        </p:txBody>
      </p:sp>
    </p:spTree>
    <p:extLst>
      <p:ext uri="{BB962C8B-B14F-4D97-AF65-F5344CB8AC3E}">
        <p14:creationId xmlns:p14="http://schemas.microsoft.com/office/powerpoint/2010/main" val="3180105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D136DD-E0EE-8120-A1DB-A1C9F9DF4E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578CFE-D4E9-9645-973B-268AF8F6DA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556592"/>
            <a:ext cx="8689976" cy="826936"/>
          </a:xfrm>
        </p:spPr>
        <p:txBody>
          <a:bodyPr/>
          <a:lstStyle/>
          <a:p>
            <a:r>
              <a:rPr lang="da-DK" dirty="0"/>
              <a:t>Årsplan for budget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85809041-A689-074A-DAC5-B73DFE7777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223" y="1447137"/>
            <a:ext cx="10662699" cy="5200153"/>
          </a:xfrm>
        </p:spPr>
        <p:txBody>
          <a:bodyPr>
            <a:normAutofit/>
          </a:bodyPr>
          <a:lstStyle/>
          <a:p>
            <a:pPr algn="l"/>
            <a:r>
              <a:rPr lang="da-DK" b="1" dirty="0">
                <a:solidFill>
                  <a:schemeClr val="tx1"/>
                </a:solidFill>
              </a:rPr>
              <a:t>15. Juni </a:t>
            </a:r>
            <a:r>
              <a:rPr lang="da-DK" dirty="0">
                <a:solidFill>
                  <a:schemeClr val="tx1"/>
                </a:solidFill>
              </a:rPr>
              <a:t>afleverer MR et foreløbigt budget via Økonomiportalen – Husk at indlæse referat med godkendelsen af budgettet i Kirkeportalen</a:t>
            </a:r>
          </a:p>
          <a:p>
            <a:pPr marL="342900" indent="-342900" algn="l">
              <a:buFontTx/>
              <a:buChar char="-"/>
            </a:pPr>
            <a:r>
              <a:rPr lang="da-DK" dirty="0">
                <a:solidFill>
                  <a:schemeClr val="tx1"/>
                </a:solidFill>
              </a:rPr>
              <a:t>Det er menighedsrådets opgave at prioritere</a:t>
            </a:r>
          </a:p>
          <a:p>
            <a:pPr marL="342900" indent="-342900" algn="l">
              <a:buFontTx/>
              <a:buChar char="-"/>
            </a:pPr>
            <a:r>
              <a:rPr lang="da-DK" dirty="0">
                <a:solidFill>
                  <a:schemeClr val="tx1"/>
                </a:solidFill>
              </a:rPr>
              <a:t>Kan det ikke holdes inden for den givne ramme, så må der ønskes. Det gælder også i forhold til nye aktiviteter</a:t>
            </a:r>
          </a:p>
          <a:p>
            <a:pPr marL="342900" indent="-342900" algn="l">
              <a:buFontTx/>
              <a:buChar char="-"/>
            </a:pPr>
            <a:r>
              <a:rPr lang="da-DK" dirty="0">
                <a:solidFill>
                  <a:schemeClr val="tx1"/>
                </a:solidFill>
              </a:rPr>
              <a:t>Der laves 2 ønskesedler – 1 til driftsudgifter (flerårige) og 1 til større eller mindre anlægsudgifter (engangsudgifter) – Det er vigtigt så vidt muligt at få alle ønsker med her (Læg derfor synsforretningerne inden afleveringen af det foreløbige budget)</a:t>
            </a:r>
          </a:p>
          <a:p>
            <a:pPr marL="342900" indent="-342900" algn="l">
              <a:buFontTx/>
              <a:buChar char="-"/>
            </a:pPr>
            <a:r>
              <a:rPr lang="da-DK" dirty="0">
                <a:solidFill>
                  <a:schemeClr val="tx1"/>
                </a:solidFill>
              </a:rPr>
              <a:t>Alle ønsker skal begrundes</a:t>
            </a:r>
          </a:p>
          <a:p>
            <a:pPr marL="342900" indent="-342900" algn="l">
              <a:buFontTx/>
              <a:buChar char="-"/>
            </a:pPr>
            <a:r>
              <a:rPr lang="da-DK" dirty="0">
                <a:solidFill>
                  <a:schemeClr val="tx1"/>
                </a:solidFill>
              </a:rPr>
              <a:t>Et budget skal balancere – evt. brug frie midler</a:t>
            </a:r>
          </a:p>
        </p:txBody>
      </p:sp>
    </p:spTree>
    <p:extLst>
      <p:ext uri="{BB962C8B-B14F-4D97-AF65-F5344CB8AC3E}">
        <p14:creationId xmlns:p14="http://schemas.microsoft.com/office/powerpoint/2010/main" val="3214586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0CAFCC-C8E6-5DDE-11B9-3D53DDE3CE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FB3EE6-010C-A312-3379-E234CB62F6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1300786"/>
            <a:ext cx="8689976" cy="838116"/>
          </a:xfrm>
        </p:spPr>
        <p:txBody>
          <a:bodyPr/>
          <a:lstStyle/>
          <a:p>
            <a:r>
              <a:rPr lang="da-DK" dirty="0"/>
              <a:t>Årsplan for budget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DF75095D-E168-18F5-2236-0626E411ED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223" y="2695492"/>
            <a:ext cx="10662699" cy="3442914"/>
          </a:xfrm>
        </p:spPr>
        <p:txBody>
          <a:bodyPr/>
          <a:lstStyle/>
          <a:p>
            <a:pPr algn="l"/>
            <a:r>
              <a:rPr lang="da-DK" b="1" dirty="0">
                <a:solidFill>
                  <a:schemeClr val="tx1"/>
                </a:solidFill>
              </a:rPr>
              <a:t>1. Juli </a:t>
            </a:r>
            <a:r>
              <a:rPr lang="da-DK" dirty="0">
                <a:solidFill>
                  <a:schemeClr val="tx1"/>
                </a:solidFill>
              </a:rPr>
              <a:t>– Det statsgaranterede udskrivningsgrundlag meldes ud sammen med landskirkeskatten – nu ved vi i provstiudvalget, hvad vi har til rådighed til fordeling mellem kirkekasserne og provstiudvalgskassen</a:t>
            </a:r>
          </a:p>
          <a:p>
            <a:pPr algn="l"/>
            <a:r>
              <a:rPr lang="da-DK" b="1" dirty="0">
                <a:solidFill>
                  <a:schemeClr val="tx1"/>
                </a:solidFill>
              </a:rPr>
              <a:t>August</a:t>
            </a:r>
            <a:r>
              <a:rPr lang="da-DK" dirty="0">
                <a:solidFill>
                  <a:schemeClr val="tx1"/>
                </a:solidFill>
              </a:rPr>
              <a:t> – provstiets budgetdag</a:t>
            </a:r>
          </a:p>
          <a:p>
            <a:pPr marL="342900" indent="-342900" algn="l">
              <a:buFontTx/>
              <a:buChar char="-"/>
            </a:pPr>
            <a:r>
              <a:rPr lang="da-DK" dirty="0">
                <a:solidFill>
                  <a:schemeClr val="tx1"/>
                </a:solidFill>
              </a:rPr>
              <a:t>PU arbejder med de indkomne ønsker – både til drift og anlæg</a:t>
            </a:r>
          </a:p>
          <a:p>
            <a:pPr marL="342900" indent="-342900" algn="l">
              <a:buFontTx/>
              <a:buChar char="-"/>
            </a:pPr>
            <a:r>
              <a:rPr lang="da-DK" dirty="0">
                <a:solidFill>
                  <a:schemeClr val="tx1"/>
                </a:solidFill>
              </a:rPr>
              <a:t>Langtidsplanlægning, herunder lån og reservemidler</a:t>
            </a:r>
          </a:p>
        </p:txBody>
      </p:sp>
    </p:spTree>
    <p:extLst>
      <p:ext uri="{BB962C8B-B14F-4D97-AF65-F5344CB8AC3E}">
        <p14:creationId xmlns:p14="http://schemas.microsoft.com/office/powerpoint/2010/main" val="2006123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BE69D8-26BB-8D5D-F6C4-C8A8DB6258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E988D7-8A42-5B35-DA2F-21EA15982F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1300786"/>
            <a:ext cx="8689976" cy="838116"/>
          </a:xfrm>
        </p:spPr>
        <p:txBody>
          <a:bodyPr/>
          <a:lstStyle/>
          <a:p>
            <a:r>
              <a:rPr lang="da-DK" dirty="0"/>
              <a:t>Årsplan for budget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75B57F42-9EE3-7FFC-3BB1-30A295AD4C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223" y="2401294"/>
            <a:ext cx="10662699" cy="3737112"/>
          </a:xfrm>
        </p:spPr>
        <p:txBody>
          <a:bodyPr/>
          <a:lstStyle/>
          <a:p>
            <a:pPr algn="l"/>
            <a:r>
              <a:rPr lang="da-DK" b="1" dirty="0">
                <a:solidFill>
                  <a:schemeClr val="tx1"/>
                </a:solidFill>
              </a:rPr>
              <a:t>August/september </a:t>
            </a:r>
            <a:r>
              <a:rPr lang="da-DK" dirty="0">
                <a:solidFill>
                  <a:schemeClr val="tx1"/>
                </a:solidFill>
              </a:rPr>
              <a:t>– budgetsamråd – formand og kasserer + evt. regnskabsfører/kordegn</a:t>
            </a:r>
          </a:p>
          <a:p>
            <a:pPr marL="342900" indent="-342900" algn="l">
              <a:buFontTx/>
              <a:buChar char="-"/>
            </a:pPr>
            <a:r>
              <a:rPr lang="da-DK" dirty="0">
                <a:solidFill>
                  <a:schemeClr val="tx1"/>
                </a:solidFill>
              </a:rPr>
              <a:t>Indblik i provstiets overordnede økonomi</a:t>
            </a:r>
          </a:p>
          <a:p>
            <a:pPr marL="342900" indent="-342900" algn="l">
              <a:buFontTx/>
              <a:buChar char="-"/>
            </a:pPr>
            <a:r>
              <a:rPr lang="da-DK" dirty="0">
                <a:solidFill>
                  <a:schemeClr val="tx1"/>
                </a:solidFill>
              </a:rPr>
              <a:t>Pu’s oplæg til endelige rammer for det kommende budgetår fremlægges</a:t>
            </a:r>
          </a:p>
          <a:p>
            <a:pPr marL="342900" indent="-342900" algn="l">
              <a:buFontTx/>
              <a:buChar char="-"/>
            </a:pPr>
            <a:r>
              <a:rPr lang="da-DK" dirty="0">
                <a:solidFill>
                  <a:schemeClr val="tx1"/>
                </a:solidFill>
              </a:rPr>
              <a:t>Fordeling af reservemidler – hvordan får vi fat i dem? Det kommer vi tilbage til</a:t>
            </a:r>
          </a:p>
          <a:p>
            <a:pPr marL="342900" indent="-342900" algn="l">
              <a:buFontTx/>
              <a:buChar char="-"/>
            </a:pPr>
            <a:r>
              <a:rPr lang="da-DK" dirty="0">
                <a:solidFill>
                  <a:schemeClr val="tx1"/>
                </a:solidFill>
              </a:rPr>
              <a:t>PUK-regnskab og budget fremlægges</a:t>
            </a:r>
          </a:p>
        </p:txBody>
      </p:sp>
    </p:spTree>
    <p:extLst>
      <p:ext uri="{BB962C8B-B14F-4D97-AF65-F5344CB8AC3E}">
        <p14:creationId xmlns:p14="http://schemas.microsoft.com/office/powerpoint/2010/main" val="2132323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2D6188-F329-5DBB-AFF1-6EB38A16C1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2590BF-3379-AE6B-EF2F-E189F05991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1300786"/>
            <a:ext cx="8689976" cy="838116"/>
          </a:xfrm>
        </p:spPr>
        <p:txBody>
          <a:bodyPr/>
          <a:lstStyle/>
          <a:p>
            <a:r>
              <a:rPr lang="da-DK" dirty="0"/>
              <a:t>Årsplan for budget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8AE834BC-C59A-38D1-AB17-521F959C2C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223" y="2838616"/>
            <a:ext cx="10662699" cy="2782956"/>
          </a:xfrm>
        </p:spPr>
        <p:txBody>
          <a:bodyPr>
            <a:normAutofit fontScale="92500"/>
          </a:bodyPr>
          <a:lstStyle/>
          <a:p>
            <a:pPr algn="l"/>
            <a:r>
              <a:rPr lang="da-DK" b="1" dirty="0">
                <a:solidFill>
                  <a:schemeClr val="tx1"/>
                </a:solidFill>
              </a:rPr>
              <a:t>15. September </a:t>
            </a:r>
            <a:r>
              <a:rPr lang="da-DK" dirty="0">
                <a:solidFill>
                  <a:schemeClr val="tx1"/>
                </a:solidFill>
              </a:rPr>
              <a:t>– endelig rammeudmelding</a:t>
            </a:r>
          </a:p>
          <a:p>
            <a:pPr marL="342900" indent="-342900" algn="l">
              <a:buFontTx/>
              <a:buChar char="-"/>
            </a:pPr>
            <a:r>
              <a:rPr lang="da-DK" dirty="0">
                <a:solidFill>
                  <a:schemeClr val="tx1"/>
                </a:solidFill>
              </a:rPr>
              <a:t>Meldes ud via økonomiportalen</a:t>
            </a:r>
          </a:p>
          <a:p>
            <a:pPr marL="342900" indent="-342900" algn="l">
              <a:buFontTx/>
              <a:buChar char="-"/>
            </a:pPr>
            <a:r>
              <a:rPr lang="da-DK" dirty="0">
                <a:solidFill>
                  <a:schemeClr val="tx1"/>
                </a:solidFill>
              </a:rPr>
              <a:t>Fremgår også af kirkeportalen</a:t>
            </a:r>
          </a:p>
          <a:p>
            <a:pPr marL="342900" indent="-342900" algn="l">
              <a:buFontTx/>
              <a:buChar char="-"/>
            </a:pPr>
            <a:r>
              <a:rPr lang="da-DK" dirty="0">
                <a:solidFill>
                  <a:schemeClr val="tx1"/>
                </a:solidFill>
              </a:rPr>
              <a:t>Meldes samtidig til Frederikshavn kommune, der står for overførslen til MR</a:t>
            </a:r>
          </a:p>
          <a:p>
            <a:pPr marL="342900" indent="-342900" algn="l">
              <a:buFontTx/>
              <a:buChar char="-"/>
            </a:pPr>
            <a:r>
              <a:rPr lang="da-DK" dirty="0">
                <a:solidFill>
                  <a:schemeClr val="tx1"/>
                </a:solidFill>
              </a:rPr>
              <a:t>Det er provstiudvalget, der beslutter, hvor mange penge vi skal bruge, men kommunen, der fastsætter </a:t>
            </a:r>
            <a:r>
              <a:rPr lang="da-DK" dirty="0" err="1">
                <a:solidFill>
                  <a:schemeClr val="tx1"/>
                </a:solidFill>
              </a:rPr>
              <a:t>kirkeskatte</a:t>
            </a:r>
            <a:r>
              <a:rPr lang="da-DK" dirty="0">
                <a:solidFill>
                  <a:schemeClr val="tx1"/>
                </a:solidFill>
              </a:rPr>
              <a:t>-%</a:t>
            </a:r>
          </a:p>
        </p:txBody>
      </p:sp>
    </p:spTree>
    <p:extLst>
      <p:ext uri="{BB962C8B-B14F-4D97-AF65-F5344CB8AC3E}">
        <p14:creationId xmlns:p14="http://schemas.microsoft.com/office/powerpoint/2010/main" val="2145869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0E751B-C419-BD20-7A37-96657A6C06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80A809-8864-E1FA-A077-FAE9D51F15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1300786"/>
            <a:ext cx="8689976" cy="838116"/>
          </a:xfrm>
        </p:spPr>
        <p:txBody>
          <a:bodyPr/>
          <a:lstStyle/>
          <a:p>
            <a:r>
              <a:rPr lang="da-DK" dirty="0"/>
              <a:t>Årsplan for budget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699453C6-172B-3586-214A-5E1A3DE645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223" y="2433098"/>
            <a:ext cx="10662699" cy="3315695"/>
          </a:xfrm>
        </p:spPr>
        <p:txBody>
          <a:bodyPr/>
          <a:lstStyle/>
          <a:p>
            <a:pPr algn="l"/>
            <a:r>
              <a:rPr lang="da-DK" b="1" dirty="0">
                <a:solidFill>
                  <a:schemeClr val="tx1"/>
                </a:solidFill>
              </a:rPr>
              <a:t>15. November </a:t>
            </a:r>
            <a:r>
              <a:rPr lang="da-DK" dirty="0">
                <a:solidFill>
                  <a:schemeClr val="tx1"/>
                </a:solidFill>
              </a:rPr>
              <a:t>– Menighedsrådet afleverer et endeligt budget for det kommende år via økonomiportalen</a:t>
            </a:r>
          </a:p>
          <a:p>
            <a:pPr marL="342900" indent="-342900" algn="l">
              <a:buFontTx/>
              <a:buChar char="-"/>
            </a:pPr>
            <a:r>
              <a:rPr lang="da-DK" dirty="0">
                <a:solidFill>
                  <a:schemeClr val="tx1"/>
                </a:solidFill>
              </a:rPr>
              <a:t>Fremgår også af kirkeportalen</a:t>
            </a:r>
          </a:p>
          <a:p>
            <a:pPr marL="342900" indent="-342900" algn="l">
              <a:buFontTx/>
              <a:buChar char="-"/>
            </a:pPr>
            <a:r>
              <a:rPr lang="da-DK" dirty="0">
                <a:solidFill>
                  <a:schemeClr val="tx1"/>
                </a:solidFill>
              </a:rPr>
              <a:t>Husk at indlæse referat med godkendelsen af budgettet i kirkeportalen</a:t>
            </a:r>
          </a:p>
          <a:p>
            <a:pPr marL="342900" indent="-342900" algn="l">
              <a:buFontTx/>
              <a:buChar char="-"/>
            </a:pPr>
            <a:r>
              <a:rPr lang="da-DK" dirty="0">
                <a:solidFill>
                  <a:schemeClr val="tx1"/>
                </a:solidFill>
              </a:rPr>
              <a:t>Budgetterne offentliggøres</a:t>
            </a:r>
          </a:p>
          <a:p>
            <a:pPr marL="342900" indent="-342900" algn="l">
              <a:buFontTx/>
              <a:buChar char="-"/>
            </a:pPr>
            <a:r>
              <a:rPr lang="da-DK" dirty="0">
                <a:solidFill>
                  <a:schemeClr val="tx1"/>
                </a:solidFill>
              </a:rPr>
              <a:t>Kan nu ses på sogn.dk</a:t>
            </a:r>
          </a:p>
        </p:txBody>
      </p:sp>
    </p:spTree>
    <p:extLst>
      <p:ext uri="{BB962C8B-B14F-4D97-AF65-F5344CB8AC3E}">
        <p14:creationId xmlns:p14="http://schemas.microsoft.com/office/powerpoint/2010/main" val="504757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973B3F-57B2-EAD0-2447-3CC576F1E5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4BFCC5-E564-29E7-0DAD-BB7C46E8A4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1300786"/>
            <a:ext cx="8689976" cy="838116"/>
          </a:xfrm>
        </p:spPr>
        <p:txBody>
          <a:bodyPr/>
          <a:lstStyle/>
          <a:p>
            <a:r>
              <a:rPr lang="da-DK" dirty="0"/>
              <a:t>diverse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628BF5DB-1CED-2763-C30D-15D1B61744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223" y="2337683"/>
            <a:ext cx="10662699" cy="3800723"/>
          </a:xfrm>
        </p:spPr>
        <p:txBody>
          <a:bodyPr/>
          <a:lstStyle/>
          <a:p>
            <a:pPr algn="l"/>
            <a:r>
              <a:rPr lang="da-DK" dirty="0">
                <a:solidFill>
                  <a:schemeClr val="tx1"/>
                </a:solidFill>
              </a:rPr>
              <a:t>Regnskabsinstruks – skal revideres hver gang, der sker ændringer</a:t>
            </a:r>
          </a:p>
          <a:p>
            <a:pPr algn="l"/>
            <a:r>
              <a:rPr lang="da-DK" dirty="0">
                <a:solidFill>
                  <a:schemeClr val="tx1"/>
                </a:solidFill>
              </a:rPr>
              <a:t>Elektroniske bilag og attestering</a:t>
            </a:r>
          </a:p>
          <a:p>
            <a:pPr algn="l"/>
            <a:r>
              <a:rPr lang="da-DK" dirty="0">
                <a:solidFill>
                  <a:schemeClr val="tx1"/>
                </a:solidFill>
              </a:rPr>
              <a:t>Bangbetalinger – 2 underskrifter</a:t>
            </a:r>
          </a:p>
          <a:p>
            <a:pPr algn="l"/>
            <a:r>
              <a:rPr lang="da-DK" dirty="0">
                <a:solidFill>
                  <a:schemeClr val="tx1"/>
                </a:solidFill>
              </a:rPr>
              <a:t>Økonomiportal – kirkeportal</a:t>
            </a:r>
          </a:p>
          <a:p>
            <a:pPr algn="l"/>
            <a:r>
              <a:rPr lang="da-DK" dirty="0">
                <a:solidFill>
                  <a:schemeClr val="tx1"/>
                </a:solidFill>
              </a:rPr>
              <a:t>	- hvad er forskellen</a:t>
            </a:r>
          </a:p>
          <a:p>
            <a:pPr algn="l"/>
            <a:r>
              <a:rPr lang="da-DK" dirty="0">
                <a:solidFill>
                  <a:schemeClr val="tx1"/>
                </a:solidFill>
              </a:rPr>
              <a:t>	- indlæsning af referater m.m. i kirkeportalens dokumentarkiv og 	overførsel til regnskab og budgetter</a:t>
            </a:r>
          </a:p>
        </p:txBody>
      </p:sp>
    </p:spTree>
    <p:extLst>
      <p:ext uri="{BB962C8B-B14F-4D97-AF65-F5344CB8AC3E}">
        <p14:creationId xmlns:p14="http://schemas.microsoft.com/office/powerpoint/2010/main" val="1394823838"/>
      </p:ext>
    </p:extLst>
  </p:cSld>
  <p:clrMapOvr>
    <a:masterClrMapping/>
  </p:clrMapOvr>
</p:sld>
</file>

<file path=ppt/theme/theme1.xml><?xml version="1.0" encoding="utf-8"?>
<a:theme xmlns:a="http://schemas.openxmlformats.org/drawingml/2006/main" name="Dråbe">
  <a:themeElements>
    <a:clrScheme name="Dråbe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åbe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åbe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Dråbe</Template>
  <TotalTime>81</TotalTime>
  <Words>532</Words>
  <Application>Microsoft Office PowerPoint</Application>
  <PresentationFormat>Widescreen</PresentationFormat>
  <Paragraphs>55</Paragraphs>
  <Slides>9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2" baseType="lpstr">
      <vt:lpstr>Arial</vt:lpstr>
      <vt:lpstr>Tw Cen MT</vt:lpstr>
      <vt:lpstr>Dråbe</vt:lpstr>
      <vt:lpstr>Årsplan for årsregnskab</vt:lpstr>
      <vt:lpstr>Årsplan for årsregnskab</vt:lpstr>
      <vt:lpstr>Årsplan for budget</vt:lpstr>
      <vt:lpstr>Årsplan for budget</vt:lpstr>
      <vt:lpstr>Årsplan for budget</vt:lpstr>
      <vt:lpstr>Årsplan for budget</vt:lpstr>
      <vt:lpstr>Årsplan for budget</vt:lpstr>
      <vt:lpstr>Årsplan for budget</vt:lpstr>
      <vt:lpstr>diverse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Hanne Lise Simonsen</dc:creator>
  <cp:lastModifiedBy>Hanne Lise Simonsen</cp:lastModifiedBy>
  <cp:revision>2</cp:revision>
  <cp:lastPrinted>2025-01-17T08:40:01Z</cp:lastPrinted>
  <dcterms:created xsi:type="dcterms:W3CDTF">2025-01-15T12:26:52Z</dcterms:created>
  <dcterms:modified xsi:type="dcterms:W3CDTF">2025-01-17T08:53:03Z</dcterms:modified>
</cp:coreProperties>
</file>