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97B96-5365-4889-98F8-7D4F65E175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BF2CAD-3B16-42E2-ACF6-687A11D700ED}">
      <dgm:prSet/>
      <dgm:spPr/>
      <dgm:t>
        <a:bodyPr/>
        <a:lstStyle/>
        <a:p>
          <a:r>
            <a:rPr lang="da-DK"/>
            <a:t>4 provstier</a:t>
          </a:r>
          <a:endParaRPr lang="en-US"/>
        </a:p>
      </dgm:t>
    </dgm:pt>
    <dgm:pt modelId="{17DA35E1-528A-4819-ABBC-DBA4AEABE338}" type="parTrans" cxnId="{3C4793AD-AFEF-4F29-A6C0-7631AD8F46B6}">
      <dgm:prSet/>
      <dgm:spPr/>
      <dgm:t>
        <a:bodyPr/>
        <a:lstStyle/>
        <a:p>
          <a:endParaRPr lang="en-US"/>
        </a:p>
      </dgm:t>
    </dgm:pt>
    <dgm:pt modelId="{9B8191C1-A3D8-4310-A791-3518DD7DF69E}" type="sibTrans" cxnId="{3C4793AD-AFEF-4F29-A6C0-7631AD8F46B6}">
      <dgm:prSet/>
      <dgm:spPr/>
      <dgm:t>
        <a:bodyPr/>
        <a:lstStyle/>
        <a:p>
          <a:endParaRPr lang="en-US"/>
        </a:p>
      </dgm:t>
    </dgm:pt>
    <dgm:pt modelId="{290C72FA-01B8-47C9-8C3E-0402355EB1B8}">
      <dgm:prSet/>
      <dgm:spPr/>
      <dgm:t>
        <a:bodyPr/>
        <a:lstStyle/>
        <a:p>
          <a:r>
            <a:rPr lang="da-DK"/>
            <a:t>89 sogne</a:t>
          </a:r>
          <a:endParaRPr lang="en-US"/>
        </a:p>
      </dgm:t>
    </dgm:pt>
    <dgm:pt modelId="{EA98C841-CC98-4D9D-985E-9CD1B0253801}" type="parTrans" cxnId="{306C1B95-21D0-483A-B946-A8E4597B706F}">
      <dgm:prSet/>
      <dgm:spPr/>
      <dgm:t>
        <a:bodyPr/>
        <a:lstStyle/>
        <a:p>
          <a:endParaRPr lang="en-US"/>
        </a:p>
      </dgm:t>
    </dgm:pt>
    <dgm:pt modelId="{7A77C7FF-397B-4D43-92F0-601C5E196AEB}" type="sibTrans" cxnId="{306C1B95-21D0-483A-B946-A8E4597B706F}">
      <dgm:prSet/>
      <dgm:spPr/>
      <dgm:t>
        <a:bodyPr/>
        <a:lstStyle/>
        <a:p>
          <a:endParaRPr lang="en-US"/>
        </a:p>
      </dgm:t>
    </dgm:pt>
    <dgm:pt modelId="{12281D61-CA8B-4F76-8EF3-9BAE15C22250}">
      <dgm:prSet/>
      <dgm:spPr/>
      <dgm:t>
        <a:bodyPr/>
        <a:lstStyle/>
        <a:p>
          <a:r>
            <a:rPr lang="da-DK"/>
            <a:t>58 præster</a:t>
          </a:r>
          <a:endParaRPr lang="en-US"/>
        </a:p>
      </dgm:t>
    </dgm:pt>
    <dgm:pt modelId="{8BDAA93F-512B-4D54-A188-B0869FB04B86}" type="parTrans" cxnId="{7DF7BDB1-F938-471D-BECC-B6F21CA55229}">
      <dgm:prSet/>
      <dgm:spPr/>
      <dgm:t>
        <a:bodyPr/>
        <a:lstStyle/>
        <a:p>
          <a:endParaRPr lang="en-US"/>
        </a:p>
      </dgm:t>
    </dgm:pt>
    <dgm:pt modelId="{A6077AC7-3E0E-4EBC-9B82-3DD5AC79531D}" type="sibTrans" cxnId="{7DF7BDB1-F938-471D-BECC-B6F21CA55229}">
      <dgm:prSet/>
      <dgm:spPr/>
      <dgm:t>
        <a:bodyPr/>
        <a:lstStyle/>
        <a:p>
          <a:endParaRPr lang="en-US"/>
        </a:p>
      </dgm:t>
    </dgm:pt>
    <dgm:pt modelId="{11791298-ED09-46C8-907C-A5A763854012}">
      <dgm:prSet/>
      <dgm:spPr/>
      <dgm:t>
        <a:bodyPr/>
        <a:lstStyle/>
        <a:p>
          <a:r>
            <a:rPr lang="da-DK"/>
            <a:t>108 kirker</a:t>
          </a:r>
          <a:endParaRPr lang="en-US"/>
        </a:p>
      </dgm:t>
    </dgm:pt>
    <dgm:pt modelId="{38BCE6A2-4399-4225-944C-0D7ADF557566}" type="parTrans" cxnId="{2294A5E5-F9DA-4867-AC39-5DA8FF33EFA9}">
      <dgm:prSet/>
      <dgm:spPr/>
      <dgm:t>
        <a:bodyPr/>
        <a:lstStyle/>
        <a:p>
          <a:endParaRPr lang="en-US"/>
        </a:p>
      </dgm:t>
    </dgm:pt>
    <dgm:pt modelId="{CB2941EF-FD78-4C37-A7E4-A6A3B1292812}" type="sibTrans" cxnId="{2294A5E5-F9DA-4867-AC39-5DA8FF33EFA9}">
      <dgm:prSet/>
      <dgm:spPr/>
      <dgm:t>
        <a:bodyPr/>
        <a:lstStyle/>
        <a:p>
          <a:endParaRPr lang="en-US"/>
        </a:p>
      </dgm:t>
    </dgm:pt>
    <dgm:pt modelId="{277A85EC-5066-4B94-9937-83F7C54F2C1A}">
      <dgm:prSet/>
      <dgm:spPr/>
      <dgm:t>
        <a:bodyPr/>
        <a:lstStyle/>
        <a:p>
          <a:r>
            <a:rPr lang="da-DK"/>
            <a:t>317 valgte menighedsrådsmedlemmer</a:t>
          </a:r>
          <a:endParaRPr lang="en-US"/>
        </a:p>
      </dgm:t>
    </dgm:pt>
    <dgm:pt modelId="{E76A627B-0B3E-4D73-AFC3-675A91EF4C26}" type="parTrans" cxnId="{A10B7754-3388-45DC-8B73-3C92E0FA8F16}">
      <dgm:prSet/>
      <dgm:spPr/>
      <dgm:t>
        <a:bodyPr/>
        <a:lstStyle/>
        <a:p>
          <a:endParaRPr lang="en-US"/>
        </a:p>
      </dgm:t>
    </dgm:pt>
    <dgm:pt modelId="{21FA5C44-9E27-4C2E-A1E5-03391D494D52}" type="sibTrans" cxnId="{A10B7754-3388-45DC-8B73-3C92E0FA8F16}">
      <dgm:prSet/>
      <dgm:spPr/>
      <dgm:t>
        <a:bodyPr/>
        <a:lstStyle/>
        <a:p>
          <a:endParaRPr lang="en-US"/>
        </a:p>
      </dgm:t>
    </dgm:pt>
    <dgm:pt modelId="{DF096C41-7152-45F6-9118-3DCB41A48440}" type="pres">
      <dgm:prSet presAssocID="{9B497B96-5365-4889-98F8-7D4F65E175FD}" presName="linear" presStyleCnt="0">
        <dgm:presLayoutVars>
          <dgm:animLvl val="lvl"/>
          <dgm:resizeHandles val="exact"/>
        </dgm:presLayoutVars>
      </dgm:prSet>
      <dgm:spPr/>
    </dgm:pt>
    <dgm:pt modelId="{010D17C2-C880-4C3E-86B0-4CDA544830F8}" type="pres">
      <dgm:prSet presAssocID="{76BF2CAD-3B16-42E2-ACF6-687A11D700E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1504035-DC2D-4B5B-8CC4-0FE54B889ABE}" type="pres">
      <dgm:prSet presAssocID="{9B8191C1-A3D8-4310-A791-3518DD7DF69E}" presName="spacer" presStyleCnt="0"/>
      <dgm:spPr/>
    </dgm:pt>
    <dgm:pt modelId="{5BEAA7AE-49CB-4C5C-9F12-99945C1EC089}" type="pres">
      <dgm:prSet presAssocID="{290C72FA-01B8-47C9-8C3E-0402355EB1B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8152E1-485D-4D38-99EF-00A7AC682B8D}" type="pres">
      <dgm:prSet presAssocID="{7A77C7FF-397B-4D43-92F0-601C5E196AEB}" presName="spacer" presStyleCnt="0"/>
      <dgm:spPr/>
    </dgm:pt>
    <dgm:pt modelId="{6F7E43AE-413A-49A6-B503-C7D17FEDA899}" type="pres">
      <dgm:prSet presAssocID="{12281D61-CA8B-4F76-8EF3-9BAE15C222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03E26F-AAB8-47AC-A5AC-B637B2B2D5D7}" type="pres">
      <dgm:prSet presAssocID="{A6077AC7-3E0E-4EBC-9B82-3DD5AC79531D}" presName="spacer" presStyleCnt="0"/>
      <dgm:spPr/>
    </dgm:pt>
    <dgm:pt modelId="{007E173C-DDC5-40E4-A36C-D1F606903934}" type="pres">
      <dgm:prSet presAssocID="{11791298-ED09-46C8-907C-A5A7638540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07D0B92-389C-4F67-936B-7DB3604B3CC4}" type="pres">
      <dgm:prSet presAssocID="{CB2941EF-FD78-4C37-A7E4-A6A3B1292812}" presName="spacer" presStyleCnt="0"/>
      <dgm:spPr/>
    </dgm:pt>
    <dgm:pt modelId="{F3738118-C579-45D4-B724-2003AF897581}" type="pres">
      <dgm:prSet presAssocID="{277A85EC-5066-4B94-9937-83F7C54F2C1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51B4410-2417-44E7-894A-58EE2961DAF3}" type="presOf" srcId="{277A85EC-5066-4B94-9937-83F7C54F2C1A}" destId="{F3738118-C579-45D4-B724-2003AF897581}" srcOrd="0" destOrd="0" presId="urn:microsoft.com/office/officeart/2005/8/layout/vList2"/>
    <dgm:cxn modelId="{30C02634-0F16-40B1-B555-7B34AF40275A}" type="presOf" srcId="{76BF2CAD-3B16-42E2-ACF6-687A11D700ED}" destId="{010D17C2-C880-4C3E-86B0-4CDA544830F8}" srcOrd="0" destOrd="0" presId="urn:microsoft.com/office/officeart/2005/8/layout/vList2"/>
    <dgm:cxn modelId="{3280A341-CD7A-4889-84A7-40D19363EE4F}" type="presOf" srcId="{12281D61-CA8B-4F76-8EF3-9BAE15C22250}" destId="{6F7E43AE-413A-49A6-B503-C7D17FEDA899}" srcOrd="0" destOrd="0" presId="urn:microsoft.com/office/officeart/2005/8/layout/vList2"/>
    <dgm:cxn modelId="{3AF29B68-CEBF-4BF4-8199-ADC6D733896D}" type="presOf" srcId="{9B497B96-5365-4889-98F8-7D4F65E175FD}" destId="{DF096C41-7152-45F6-9118-3DCB41A48440}" srcOrd="0" destOrd="0" presId="urn:microsoft.com/office/officeart/2005/8/layout/vList2"/>
    <dgm:cxn modelId="{A10B7754-3388-45DC-8B73-3C92E0FA8F16}" srcId="{9B497B96-5365-4889-98F8-7D4F65E175FD}" destId="{277A85EC-5066-4B94-9937-83F7C54F2C1A}" srcOrd="4" destOrd="0" parTransId="{E76A627B-0B3E-4D73-AFC3-675A91EF4C26}" sibTransId="{21FA5C44-9E27-4C2E-A1E5-03391D494D52}"/>
    <dgm:cxn modelId="{306C1B95-21D0-483A-B946-A8E4597B706F}" srcId="{9B497B96-5365-4889-98F8-7D4F65E175FD}" destId="{290C72FA-01B8-47C9-8C3E-0402355EB1B8}" srcOrd="1" destOrd="0" parTransId="{EA98C841-CC98-4D9D-985E-9CD1B0253801}" sibTransId="{7A77C7FF-397B-4D43-92F0-601C5E196AEB}"/>
    <dgm:cxn modelId="{3C4793AD-AFEF-4F29-A6C0-7631AD8F46B6}" srcId="{9B497B96-5365-4889-98F8-7D4F65E175FD}" destId="{76BF2CAD-3B16-42E2-ACF6-687A11D700ED}" srcOrd="0" destOrd="0" parTransId="{17DA35E1-528A-4819-ABBC-DBA4AEABE338}" sibTransId="{9B8191C1-A3D8-4310-A791-3518DD7DF69E}"/>
    <dgm:cxn modelId="{7DF7BDB1-F938-471D-BECC-B6F21CA55229}" srcId="{9B497B96-5365-4889-98F8-7D4F65E175FD}" destId="{12281D61-CA8B-4F76-8EF3-9BAE15C22250}" srcOrd="2" destOrd="0" parTransId="{8BDAA93F-512B-4D54-A188-B0869FB04B86}" sibTransId="{A6077AC7-3E0E-4EBC-9B82-3DD5AC79531D}"/>
    <dgm:cxn modelId="{9BF3A4B8-A909-47DC-9BD9-B14F2B54500C}" type="presOf" srcId="{11791298-ED09-46C8-907C-A5A763854012}" destId="{007E173C-DDC5-40E4-A36C-D1F606903934}" srcOrd="0" destOrd="0" presId="urn:microsoft.com/office/officeart/2005/8/layout/vList2"/>
    <dgm:cxn modelId="{41E0C2BB-739F-42A5-A3A2-BAFD1DB9EE99}" type="presOf" srcId="{290C72FA-01B8-47C9-8C3E-0402355EB1B8}" destId="{5BEAA7AE-49CB-4C5C-9F12-99945C1EC089}" srcOrd="0" destOrd="0" presId="urn:microsoft.com/office/officeart/2005/8/layout/vList2"/>
    <dgm:cxn modelId="{2294A5E5-F9DA-4867-AC39-5DA8FF33EFA9}" srcId="{9B497B96-5365-4889-98F8-7D4F65E175FD}" destId="{11791298-ED09-46C8-907C-A5A763854012}" srcOrd="3" destOrd="0" parTransId="{38BCE6A2-4399-4225-944C-0D7ADF557566}" sibTransId="{CB2941EF-FD78-4C37-A7E4-A6A3B1292812}"/>
    <dgm:cxn modelId="{BA39FD8A-A8B7-47E7-A9CC-C7482A418A5F}" type="presParOf" srcId="{DF096C41-7152-45F6-9118-3DCB41A48440}" destId="{010D17C2-C880-4C3E-86B0-4CDA544830F8}" srcOrd="0" destOrd="0" presId="urn:microsoft.com/office/officeart/2005/8/layout/vList2"/>
    <dgm:cxn modelId="{B37372E2-E524-40AF-B862-7ED997F66F5B}" type="presParOf" srcId="{DF096C41-7152-45F6-9118-3DCB41A48440}" destId="{21504035-DC2D-4B5B-8CC4-0FE54B889ABE}" srcOrd="1" destOrd="0" presId="urn:microsoft.com/office/officeart/2005/8/layout/vList2"/>
    <dgm:cxn modelId="{D45B0364-0DB0-4E3F-8807-EB1BECB620EE}" type="presParOf" srcId="{DF096C41-7152-45F6-9118-3DCB41A48440}" destId="{5BEAA7AE-49CB-4C5C-9F12-99945C1EC089}" srcOrd="2" destOrd="0" presId="urn:microsoft.com/office/officeart/2005/8/layout/vList2"/>
    <dgm:cxn modelId="{9653C9C4-EDCA-4EBA-AC39-14E4C0A859CE}" type="presParOf" srcId="{DF096C41-7152-45F6-9118-3DCB41A48440}" destId="{488152E1-485D-4D38-99EF-00A7AC682B8D}" srcOrd="3" destOrd="0" presId="urn:microsoft.com/office/officeart/2005/8/layout/vList2"/>
    <dgm:cxn modelId="{264217ED-9E3A-4DEF-84B0-7F7FCB647027}" type="presParOf" srcId="{DF096C41-7152-45F6-9118-3DCB41A48440}" destId="{6F7E43AE-413A-49A6-B503-C7D17FEDA899}" srcOrd="4" destOrd="0" presId="urn:microsoft.com/office/officeart/2005/8/layout/vList2"/>
    <dgm:cxn modelId="{7D5FB01A-FC95-4800-8058-8C06937388A5}" type="presParOf" srcId="{DF096C41-7152-45F6-9118-3DCB41A48440}" destId="{7503E26F-AAB8-47AC-A5AC-B637B2B2D5D7}" srcOrd="5" destOrd="0" presId="urn:microsoft.com/office/officeart/2005/8/layout/vList2"/>
    <dgm:cxn modelId="{4F64AF85-209A-4663-A7FE-11CEC70EF299}" type="presParOf" srcId="{DF096C41-7152-45F6-9118-3DCB41A48440}" destId="{007E173C-DDC5-40E4-A36C-D1F606903934}" srcOrd="6" destOrd="0" presId="urn:microsoft.com/office/officeart/2005/8/layout/vList2"/>
    <dgm:cxn modelId="{86FA663D-7D52-465C-8800-B4B4F6BAC103}" type="presParOf" srcId="{DF096C41-7152-45F6-9118-3DCB41A48440}" destId="{F07D0B92-389C-4F67-936B-7DB3604B3CC4}" srcOrd="7" destOrd="0" presId="urn:microsoft.com/office/officeart/2005/8/layout/vList2"/>
    <dgm:cxn modelId="{874FFCDD-6B09-4DED-9B99-1F719025E1B6}" type="presParOf" srcId="{DF096C41-7152-45F6-9118-3DCB41A48440}" destId="{F3738118-C579-45D4-B724-2003AF89758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17C2-C880-4C3E-86B0-4CDA544830F8}">
      <dsp:nvSpPr>
        <dsp:cNvPr id="0" name=""/>
        <dsp:cNvSpPr/>
      </dsp:nvSpPr>
      <dsp:spPr>
        <a:xfrm>
          <a:off x="0" y="297038"/>
          <a:ext cx="5157787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4 provstier</a:t>
          </a:r>
          <a:endParaRPr lang="en-US" sz="2300" kern="1200"/>
        </a:p>
      </dsp:txBody>
      <dsp:txXfrm>
        <a:off x="27586" y="324624"/>
        <a:ext cx="5102615" cy="509938"/>
      </dsp:txXfrm>
    </dsp:sp>
    <dsp:sp modelId="{5BEAA7AE-49CB-4C5C-9F12-99945C1EC089}">
      <dsp:nvSpPr>
        <dsp:cNvPr id="0" name=""/>
        <dsp:cNvSpPr/>
      </dsp:nvSpPr>
      <dsp:spPr>
        <a:xfrm>
          <a:off x="0" y="928388"/>
          <a:ext cx="5157787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89 sogne</a:t>
          </a:r>
          <a:endParaRPr lang="en-US" sz="2300" kern="1200"/>
        </a:p>
      </dsp:txBody>
      <dsp:txXfrm>
        <a:off x="27586" y="955974"/>
        <a:ext cx="5102615" cy="509938"/>
      </dsp:txXfrm>
    </dsp:sp>
    <dsp:sp modelId="{6F7E43AE-413A-49A6-B503-C7D17FEDA899}">
      <dsp:nvSpPr>
        <dsp:cNvPr id="0" name=""/>
        <dsp:cNvSpPr/>
      </dsp:nvSpPr>
      <dsp:spPr>
        <a:xfrm>
          <a:off x="0" y="1559738"/>
          <a:ext cx="5157787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58 præster</a:t>
          </a:r>
          <a:endParaRPr lang="en-US" sz="2300" kern="1200"/>
        </a:p>
      </dsp:txBody>
      <dsp:txXfrm>
        <a:off x="27586" y="1587324"/>
        <a:ext cx="5102615" cy="509938"/>
      </dsp:txXfrm>
    </dsp:sp>
    <dsp:sp modelId="{007E173C-DDC5-40E4-A36C-D1F606903934}">
      <dsp:nvSpPr>
        <dsp:cNvPr id="0" name=""/>
        <dsp:cNvSpPr/>
      </dsp:nvSpPr>
      <dsp:spPr>
        <a:xfrm>
          <a:off x="0" y="2191089"/>
          <a:ext cx="5157787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108 kirker</a:t>
          </a:r>
          <a:endParaRPr lang="en-US" sz="2300" kern="1200"/>
        </a:p>
      </dsp:txBody>
      <dsp:txXfrm>
        <a:off x="27586" y="2218675"/>
        <a:ext cx="5102615" cy="509938"/>
      </dsp:txXfrm>
    </dsp:sp>
    <dsp:sp modelId="{F3738118-C579-45D4-B724-2003AF897581}">
      <dsp:nvSpPr>
        <dsp:cNvPr id="0" name=""/>
        <dsp:cNvSpPr/>
      </dsp:nvSpPr>
      <dsp:spPr>
        <a:xfrm>
          <a:off x="0" y="2822439"/>
          <a:ext cx="5157787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317 valgte menighedsrådsmedlemmer</a:t>
          </a:r>
          <a:endParaRPr lang="en-US" sz="2300" kern="1200"/>
        </a:p>
      </dsp:txBody>
      <dsp:txXfrm>
        <a:off x="27586" y="2850025"/>
        <a:ext cx="5102615" cy="509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5D3C-C4D1-4D32-B91D-B03A16C0E91B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398EE-2EE3-47D6-8792-E41F5428B6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33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9E232-D545-FD04-836C-E81479827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F513E9D-23AC-A0CE-7074-1F614FC93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69C1A2-0FEC-8A65-2EEF-CA21D38E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454-A39E-48D4-843F-8A4EE28F9DB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98C625-5692-D719-08B7-4FBDE7CD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F37C79-007E-624E-C7EC-DB660607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2075-4ECB-4FBC-B49C-B6AAFEB120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85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E62BA-CDA1-97ED-8D42-128F5818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AA5C5BF-CECB-E6D7-9D3A-9B1339DD7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AEA63F-393B-CC66-CEE7-E7D5277A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454-A39E-48D4-843F-8A4EE28F9DB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040F7E-60A4-D522-D7B1-B5FDDE67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9848EC-D043-29F9-14B2-36A0B132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2075-4ECB-4FBC-B49C-B6AAFEB120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151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60AAA7F-1B4E-4CC5-10D6-8310F6E17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4545757-215B-147E-BA81-45C02E63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112385-E9D4-0C52-6C6D-D3635602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454-A39E-48D4-843F-8A4EE28F9DB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7BE7EB-AF9D-BA09-46F5-30815364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E95110-0BB6-AE6F-A8D4-4BBBCF8B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2075-4ECB-4FBC-B49C-B6AAFEB120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488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FBB3D-43AE-51FA-1D95-8FB89D80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9DD91F-3449-0865-7ACE-8BBFFBF5B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A1C684-60FD-DA7E-71AD-AB4AC10C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454-A39E-48D4-843F-8A4EE28F9DB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7C963F-782D-BB91-524A-4EEA894B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193D08-AB10-D6EA-8024-AA39222F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2075-4ECB-4FBC-B49C-B6AAFEB120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432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54DD2-78C0-C534-B6A3-24BB1650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E9C32C-3D5F-B605-ACA4-214993F0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71FA05-FCB5-0E02-0F41-BBF778CF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454-A39E-48D4-843F-8A4EE28F9DB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FBA5FD-175D-DF2E-80C8-38FEB26D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CE1E68-28C8-D90E-F312-90C05BAF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2075-4ECB-4FBC-B49C-B6AAFEB120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30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BB174-9C0C-185F-43C1-D73D4DB0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E6AE94-5A6D-C6D8-1F73-B617BD7E6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6524E0A-6AA0-5853-69B8-02E2A75EC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39AF670-41B3-082E-AE0D-D133E17A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454-A39E-48D4-843F-8A4EE28F9DB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0545A57-B500-E233-EBCB-DCAA16CA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CCC0B36-901D-F59C-F8A7-735F1957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2075-4ECB-4FBC-B49C-B6AAFEB120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00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55E28-3679-0355-9DD0-CE22FFC7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58402A2-F60B-D6CB-675A-70C3CC68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639AE7E-E23C-4E5E-538E-7D29CA5BC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7BBE187-FF8D-9CD9-9853-287B51A8D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187E808-CD8E-48A8-9352-F47DD6E05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FE680F0-4E49-F646-3781-38A756F3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454-A39E-48D4-843F-8A4EE28F9DB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23D8D91-E56F-4B1A-BC44-490EC554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357F5FB-FA2A-F7A4-1B6E-0561FD3D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2075-4ECB-4FBC-B49C-B6AAFEB120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359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AE088-7672-6AFE-1CBD-99CF7798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A85CD29-3662-BB0A-D114-0FDC9677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454-A39E-48D4-843F-8A4EE28F9DB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85E7818-8B23-0476-CF5C-831C5C45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4293329-9748-F4FA-099B-A574641A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2075-4ECB-4FBC-B49C-B6AAFEB120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7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9C3D187-E492-C16B-AB3D-A080CA77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454-A39E-48D4-843F-8A4EE28F9DB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36AD05B-6DDA-4C6C-4C92-05903487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7E215B-A406-2218-F942-D3D0008F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2075-4ECB-4FBC-B49C-B6AAFEB120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481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20B55-43A9-C46A-CF4A-C1848559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1976BC-FA9B-D67A-4F55-AB23E3C6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A393FBB-010D-D16F-9733-C4E9534E8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DB31349-3F4F-D85B-8784-68659826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454-A39E-48D4-843F-8A4EE28F9DB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F2CA059-B76C-4F6D-96AF-512A3A17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B3AC2DB-1D4B-7232-DCE9-408823D6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2075-4ECB-4FBC-B49C-B6AAFEB120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448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9E7E6-E6D9-FC13-3B59-01662270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364132B-DDD8-AD9E-48D5-6191F3640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6FE48EB-7E18-0BA5-DD8D-72AFC69E6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0DC81D9-9A56-0574-E278-B3DEDB50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454-A39E-48D4-843F-8A4EE28F9DB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45FFF1E-D1C0-6387-78BA-A9CBEC38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642180-8045-8528-330C-661F2479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2075-4ECB-4FBC-B49C-B6AAFEB120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632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281125C-050A-6CF0-E46E-3F4CD897E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E5F86F5-1DFF-8205-C643-F4DE54D06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3D2AE9-319E-96B2-58D1-E60C14E02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DC5454-A39E-48D4-843F-8A4EE28F9DB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F7BB3C-D0B7-7419-61E3-4AEE2938F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BE3261-CF3D-9A1A-3C54-2C3D4305C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D42075-4ECB-4FBC-B49C-B6AAFEB120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6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va@km.dk" TargetMode="External"/><Relationship Id="rId2" Type="http://schemas.openxmlformats.org/officeDocument/2006/relationships/hyperlink" Target="mailto:lfstift@km.d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rfp@km.dk" TargetMode="External"/><Relationship Id="rId4" Type="http://schemas.openxmlformats.org/officeDocument/2006/relationships/hyperlink" Target="mailto:lsm@km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0DD7D-1C8B-AFE8-BD16-D79C7C004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Formandsmøder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62E9F05-3482-35D5-EB2B-7EF1F839D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CCC91AB-4D37-3495-34AD-CDD10D07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1675" y="5735637"/>
            <a:ext cx="7981949" cy="985838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9" name="Billede 8" descr="Et billede, der indeholder tekst, Font/skrifttype, logo, Grafik&#10;&#10;Automatisk genereret beskrivelse">
            <a:extLst>
              <a:ext uri="{FF2B5EF4-FFF2-40B4-BE49-F238E27FC236}">
                <a16:creationId xmlns:a16="http://schemas.microsoft.com/office/drawing/2014/main" id="{4F9ADDC4-0D67-C433-CD2E-2C1A0FC73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5" y="5853430"/>
            <a:ext cx="2828290" cy="868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90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4EC43-6D98-C0B0-93AD-B91DFEBB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Aktindsigt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D74E66-62D1-B1B0-232E-F39FEB783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Vær forberedt på, at menighedsrådet kan modtage anmodninger om aktindsigt, fx i den økonomiske forvaltning.</a:t>
            </a:r>
          </a:p>
          <a:p>
            <a:pPr marL="0" indent="0">
              <a:buNone/>
            </a:pPr>
            <a:r>
              <a:rPr lang="da-DK" dirty="0"/>
              <a:t>Enhver kan søge indsigt i dokumenter, der har indgået i menighedsrådets administrative sagsbehandling.</a:t>
            </a:r>
          </a:p>
          <a:p>
            <a:pPr marL="0" indent="0">
              <a:buNone/>
            </a:pPr>
            <a:r>
              <a:rPr lang="da-DK" dirty="0"/>
              <a:t>Undtaget er interne arbejdsdokumenter, fx referater fra udvalgsmøder og personalesager som udgangspunkt.</a:t>
            </a:r>
          </a:p>
          <a:p>
            <a:pPr marL="0" indent="0">
              <a:buNone/>
            </a:pPr>
            <a:r>
              <a:rPr lang="da-DK" dirty="0"/>
              <a:t>Anbefaling:</a:t>
            </a:r>
          </a:p>
          <a:p>
            <a:r>
              <a:rPr lang="da-DK" dirty="0"/>
              <a:t>Vær imødekommende</a:t>
            </a:r>
          </a:p>
          <a:p>
            <a:r>
              <a:rPr lang="da-DK" dirty="0"/>
              <a:t>Søg vejledning hos stiftets jurist (og hos stiftets kommunikationsmedarbejder, når sager når pressen)</a:t>
            </a:r>
          </a:p>
        </p:txBody>
      </p:sp>
    </p:spTree>
    <p:extLst>
      <p:ext uri="{BB962C8B-B14F-4D97-AF65-F5344CB8AC3E}">
        <p14:creationId xmlns:p14="http://schemas.microsoft.com/office/powerpoint/2010/main" val="362780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CF8FE-8DAE-D282-4BDE-4935C155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Inhabilitet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662769-F627-6B1F-959B-B5C32E5C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Reguleret af lov om menighedsråds § 26 og forvaltningslovens § 3.</a:t>
            </a:r>
          </a:p>
          <a:p>
            <a:r>
              <a:rPr lang="da-DK" dirty="0"/>
              <a:t>Menighedsrådet træffer beslutning om et medlems inhabilitet, hvis vedkommende har en særlig personlig eller økonomisk interesse i en sags udfald.</a:t>
            </a:r>
          </a:p>
          <a:p>
            <a:r>
              <a:rPr lang="da-DK" dirty="0"/>
              <a:t>Er man i tvivl om egen habilitet, skal man oplyse det.  </a:t>
            </a:r>
          </a:p>
          <a:p>
            <a:r>
              <a:rPr lang="da-DK" dirty="0"/>
              <a:t>Medlemmet har ret til at deltage i forhandlingen om sin habilitet.</a:t>
            </a:r>
          </a:p>
          <a:p>
            <a:r>
              <a:rPr lang="da-DK" dirty="0"/>
              <a:t>Beslutningen kan indbringes for biskoppen.</a:t>
            </a:r>
          </a:p>
          <a:p>
            <a:r>
              <a:rPr lang="da-DK" dirty="0"/>
              <a:t>Et inhabilt medlem skal forlade lokalet under forhandling og afstemning – også selvom det sker for åbne døre. </a:t>
            </a:r>
          </a:p>
        </p:txBody>
      </p:sp>
    </p:spTree>
    <p:extLst>
      <p:ext uri="{BB962C8B-B14F-4D97-AF65-F5344CB8AC3E}">
        <p14:creationId xmlns:p14="http://schemas.microsoft.com/office/powerpoint/2010/main" val="202825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3427B-1B81-D629-56BD-0B7546211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Formandens rolle i forbindelse med møder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BF73D1-4F8C-484A-2C5C-D470E4D8E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Forbereder, indkalder, leder og følger op på menighedsrådets møder.</a:t>
            </a:r>
          </a:p>
          <a:p>
            <a:r>
              <a:rPr lang="da-DK" dirty="0"/>
              <a:t>Leder menighedsrådets forhandlinger.</a:t>
            </a:r>
          </a:p>
          <a:p>
            <a:r>
              <a:rPr lang="da-DK" dirty="0"/>
              <a:t>Leder eventuelle afstemninger.</a:t>
            </a:r>
          </a:p>
          <a:p>
            <a:r>
              <a:rPr lang="da-DK" dirty="0"/>
              <a:t>Konkluderer på drøftelserne og sikrer, at beslutningerne bliver indført i protokollen.</a:t>
            </a:r>
          </a:p>
          <a:p>
            <a:r>
              <a:rPr lang="da-DK" dirty="0"/>
              <a:t>Indkalder evt. stedfortrædere.</a:t>
            </a:r>
          </a:p>
        </p:txBody>
      </p:sp>
    </p:spTree>
    <p:extLst>
      <p:ext uri="{BB962C8B-B14F-4D97-AF65-F5344CB8AC3E}">
        <p14:creationId xmlns:p14="http://schemas.microsoft.com/office/powerpoint/2010/main" val="101819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6DF92-8619-C1D1-52F5-3E82F6E0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Formandens rolle mellem møder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B9A668-AFC7-2101-8985-3211696F5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Sørger for at menighedsrådets beslutninger udføres.</a:t>
            </a:r>
          </a:p>
          <a:p>
            <a:r>
              <a:rPr lang="da-DK" dirty="0"/>
              <a:t>Kan afgøre sager, som ikke tåler opsættelse, eller ikke giver anledning til tvivl.</a:t>
            </a:r>
          </a:p>
          <a:p>
            <a:r>
              <a:rPr lang="da-DK" dirty="0"/>
              <a:t>Er ansvarlig for menighedsrådets arkiv og er it-sikkerhedsansvarlig.</a:t>
            </a:r>
          </a:p>
          <a:p>
            <a:r>
              <a:rPr lang="da-DK" dirty="0"/>
              <a:t>Ekstraordinære møder skal holdes, når formanden, en sognepræst eller mindst 1/3 af medlemmerne ønsker det. </a:t>
            </a:r>
          </a:p>
        </p:txBody>
      </p:sp>
    </p:spTree>
    <p:extLst>
      <p:ext uri="{BB962C8B-B14F-4D97-AF65-F5344CB8AC3E}">
        <p14:creationId xmlns:p14="http://schemas.microsoft.com/office/powerpoint/2010/main" val="317008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63AA1-61F2-4A15-F8DC-3EA8FCF5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 os gerne!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F8D432-080E-ADF3-8446-1EB2CAB29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Stiftsadministration: </a:t>
            </a:r>
            <a:r>
              <a:rPr lang="da-DK" dirty="0">
                <a:hlinkClick r:id="rId2"/>
              </a:rPr>
              <a:t>lfstift@km.dk</a:t>
            </a:r>
            <a:r>
              <a:rPr lang="da-DK" dirty="0"/>
              <a:t> eller 54 85 02 11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Bispesekretær Louise V. Andersen: </a:t>
            </a:r>
            <a:r>
              <a:rPr lang="da-DK" dirty="0">
                <a:hlinkClick r:id="rId3"/>
              </a:rPr>
              <a:t>lva@km.dk</a:t>
            </a:r>
            <a:r>
              <a:rPr lang="da-DK" dirty="0"/>
              <a:t> eller 54 84 07 11</a:t>
            </a:r>
          </a:p>
          <a:p>
            <a:pPr marL="0" indent="0">
              <a:buNone/>
            </a:pPr>
            <a:r>
              <a:rPr lang="da-DK" dirty="0"/>
              <a:t>HR-konsulent Lone S. Mortensen: </a:t>
            </a:r>
            <a:r>
              <a:rPr lang="da-DK" dirty="0">
                <a:hlinkClick r:id="rId4"/>
              </a:rPr>
              <a:t>lsm@km.dk</a:t>
            </a:r>
            <a:r>
              <a:rPr lang="da-DK" dirty="0"/>
              <a:t> eller 54 84 07 03</a:t>
            </a:r>
          </a:p>
          <a:p>
            <a:pPr marL="0" indent="0">
              <a:buNone/>
            </a:pPr>
            <a:r>
              <a:rPr lang="da-DK" dirty="0"/>
              <a:t>Jurist Trine Frydkjær Paulsen: </a:t>
            </a:r>
            <a:r>
              <a:rPr lang="da-DK" dirty="0">
                <a:hlinkClick r:id="rId5"/>
              </a:rPr>
              <a:t>trfp@km.dk</a:t>
            </a:r>
            <a:r>
              <a:rPr lang="da-DK" dirty="0"/>
              <a:t> eller 54 84 07 08</a:t>
            </a:r>
          </a:p>
        </p:txBody>
      </p:sp>
    </p:spTree>
    <p:extLst>
      <p:ext uri="{BB962C8B-B14F-4D97-AF65-F5344CB8AC3E}">
        <p14:creationId xmlns:p14="http://schemas.microsoft.com/office/powerpoint/2010/main" val="410419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B7CBC-EF89-9C58-2CDF-90A02F97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Lolland-Falsters Stift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2E379B-7763-7C8F-1E6F-F72226565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a-DK" dirty="0"/>
              <a:t>58 menighedsråd </a:t>
            </a:r>
          </a:p>
        </p:txBody>
      </p:sp>
      <p:graphicFrame>
        <p:nvGraphicFramePr>
          <p:cNvPr id="9" name="Pladsholder til indhold 3">
            <a:extLst>
              <a:ext uri="{FF2B5EF4-FFF2-40B4-BE49-F238E27FC236}">
                <a16:creationId xmlns:a16="http://schemas.microsoft.com/office/drawing/2014/main" id="{D40459C8-C87C-257C-00ED-62F39F8135F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1997F19-CA47-292D-0B16-3CC28BB5D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4">
            <a:extLst>
              <a:ext uri="{FF2B5EF4-FFF2-40B4-BE49-F238E27FC236}">
                <a16:creationId xmlns:a16="http://schemas.microsoft.com/office/drawing/2014/main" id="{0A9326BB-351A-406C-27E4-1C2D1307E8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72199" y="1600200"/>
            <a:ext cx="56102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2E839-0132-4B87-3DF4-5BE1634F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Stiftsadministrationen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D1879F-FB35-FCF8-B8DE-94AACEC55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7" descr="Et billede, der indeholder udendørs, træ, græs, person&#10;&#10;Automatisk genereret beskrivelse">
            <a:extLst>
              <a:ext uri="{FF2B5EF4-FFF2-40B4-BE49-F238E27FC236}">
                <a16:creationId xmlns:a16="http://schemas.microsoft.com/office/drawing/2014/main" id="{EE997361-1B79-DF1F-F3F9-285B45E636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01243"/>
            <a:ext cx="5157787" cy="3868340"/>
          </a:xfr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2924BE-65BE-B752-919F-33D0463CF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B0269A0-677E-2E3B-2A3E-DBBD0B28B8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15 medarbejdere fordelt på:</a:t>
            </a:r>
          </a:p>
          <a:p>
            <a:pPr marL="0" indent="0">
              <a:buNone/>
            </a:pPr>
            <a:r>
              <a:rPr lang="da-DK" dirty="0"/>
              <a:t>Biskoppens sekretariat og</a:t>
            </a:r>
          </a:p>
          <a:p>
            <a:pPr marL="0" indent="0">
              <a:buNone/>
            </a:pPr>
            <a:r>
              <a:rPr lang="da-DK" dirty="0"/>
              <a:t>Folkekirkens Administrative    </a:t>
            </a:r>
            <a:r>
              <a:rPr lang="da-DK" dirty="0" err="1"/>
              <a:t>Fælleskab</a:t>
            </a:r>
            <a:r>
              <a:rPr lang="da-DK" dirty="0"/>
              <a:t> (</a:t>
            </a:r>
            <a:r>
              <a:rPr lang="da-DK" dirty="0" err="1"/>
              <a:t>AdF</a:t>
            </a:r>
            <a:r>
              <a:rPr lang="da-DK" dirty="0"/>
              <a:t>)</a:t>
            </a:r>
          </a:p>
          <a:p>
            <a:pPr marL="0" indent="0">
              <a:buNone/>
            </a:pPr>
            <a:r>
              <a:rPr lang="da-DK" dirty="0"/>
              <a:t>Dertil fire ansatte i Folkekirkens Grønne Omstilling, hvoraf en sidder hos os i bispegården</a:t>
            </a:r>
          </a:p>
        </p:txBody>
      </p:sp>
    </p:spTree>
    <p:extLst>
      <p:ext uri="{BB962C8B-B14F-4D97-AF65-F5344CB8AC3E}">
        <p14:creationId xmlns:p14="http://schemas.microsoft.com/office/powerpoint/2010/main" val="59466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3B938-0A58-C415-38A6-81B9CEEE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Folkekirkens struktur: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069BCFD7-4173-595A-497A-23027918C868}"/>
              </a:ext>
            </a:extLst>
          </p:cNvPr>
          <p:cNvGrpSpPr/>
          <p:nvPr/>
        </p:nvGrpSpPr>
        <p:grpSpPr>
          <a:xfrm>
            <a:off x="3352800" y="4604260"/>
            <a:ext cx="5864352" cy="912971"/>
            <a:chOff x="0" y="3263492"/>
            <a:chExt cx="5486400" cy="912971"/>
          </a:xfrm>
        </p:grpSpPr>
        <p:sp>
          <p:nvSpPr>
            <p:cNvPr id="4" name="Rektangel: afrundede hjørner 3">
              <a:extLst>
                <a:ext uri="{FF2B5EF4-FFF2-40B4-BE49-F238E27FC236}">
                  <a16:creationId xmlns:a16="http://schemas.microsoft.com/office/drawing/2014/main" id="{73A1F495-873C-E513-57E5-3E20C58E5F10}"/>
                </a:ext>
              </a:extLst>
            </p:cNvPr>
            <p:cNvSpPr/>
            <p:nvPr/>
          </p:nvSpPr>
          <p:spPr>
            <a:xfrm>
              <a:off x="0" y="3263492"/>
              <a:ext cx="5486400" cy="91297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5" name="Rektangel: afrundede hjørner 4">
              <a:extLst>
                <a:ext uri="{FF2B5EF4-FFF2-40B4-BE49-F238E27FC236}">
                  <a16:creationId xmlns:a16="http://schemas.microsoft.com/office/drawing/2014/main" id="{19054284-0DD0-77B0-21E8-48D03022EE7A}"/>
                </a:ext>
              </a:extLst>
            </p:cNvPr>
            <p:cNvSpPr txBox="1"/>
            <p:nvPr/>
          </p:nvSpPr>
          <p:spPr>
            <a:xfrm>
              <a:off x="3840480" y="3263492"/>
              <a:ext cx="1645920" cy="912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900" kern="1200"/>
                <a:t>Sogn</a:t>
              </a: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5CC8BD7A-14C4-B34B-C338-FA72A45A2615}"/>
              </a:ext>
            </a:extLst>
          </p:cNvPr>
          <p:cNvGrpSpPr/>
          <p:nvPr/>
        </p:nvGrpSpPr>
        <p:grpSpPr>
          <a:xfrm>
            <a:off x="3352800" y="3501009"/>
            <a:ext cx="5864352" cy="912971"/>
            <a:chOff x="0" y="2160241"/>
            <a:chExt cx="5486400" cy="912971"/>
          </a:xfrm>
        </p:grpSpPr>
        <p:sp>
          <p:nvSpPr>
            <p:cNvPr id="7" name="Rektangel: afrundede hjørner 6">
              <a:extLst>
                <a:ext uri="{FF2B5EF4-FFF2-40B4-BE49-F238E27FC236}">
                  <a16:creationId xmlns:a16="http://schemas.microsoft.com/office/drawing/2014/main" id="{C02DD074-E3E8-17F5-7679-C453E35BE03E}"/>
                </a:ext>
              </a:extLst>
            </p:cNvPr>
            <p:cNvSpPr/>
            <p:nvPr/>
          </p:nvSpPr>
          <p:spPr>
            <a:xfrm>
              <a:off x="0" y="2160241"/>
              <a:ext cx="5486400" cy="91297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8" name="Rektangel: afrundede hjørner 6">
              <a:extLst>
                <a:ext uri="{FF2B5EF4-FFF2-40B4-BE49-F238E27FC236}">
                  <a16:creationId xmlns:a16="http://schemas.microsoft.com/office/drawing/2014/main" id="{4D36CD62-09A5-4293-332B-3D5CBC8B731F}"/>
                </a:ext>
              </a:extLst>
            </p:cNvPr>
            <p:cNvSpPr txBox="1"/>
            <p:nvPr/>
          </p:nvSpPr>
          <p:spPr>
            <a:xfrm>
              <a:off x="3840480" y="2160241"/>
              <a:ext cx="1645920" cy="912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900" kern="1200"/>
                <a:t>Provsti</a:t>
              </a: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56D6E20B-73BF-9F70-A543-9BF19CB9FCF8}"/>
              </a:ext>
            </a:extLst>
          </p:cNvPr>
          <p:cNvGrpSpPr/>
          <p:nvPr/>
        </p:nvGrpSpPr>
        <p:grpSpPr>
          <a:xfrm>
            <a:off x="3352800" y="2453852"/>
            <a:ext cx="5864352" cy="912971"/>
            <a:chOff x="0" y="1113084"/>
            <a:chExt cx="5486400" cy="912971"/>
          </a:xfrm>
        </p:grpSpPr>
        <p:sp>
          <p:nvSpPr>
            <p:cNvPr id="10" name="Rektangel: afrundede hjørner 9">
              <a:extLst>
                <a:ext uri="{FF2B5EF4-FFF2-40B4-BE49-F238E27FC236}">
                  <a16:creationId xmlns:a16="http://schemas.microsoft.com/office/drawing/2014/main" id="{FF15E820-57DA-EC20-305F-A8E21AABCC87}"/>
                </a:ext>
              </a:extLst>
            </p:cNvPr>
            <p:cNvSpPr/>
            <p:nvPr/>
          </p:nvSpPr>
          <p:spPr>
            <a:xfrm>
              <a:off x="0" y="1113084"/>
              <a:ext cx="5486400" cy="91297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1" name="Rektangel: afrundede hjørner 8">
              <a:extLst>
                <a:ext uri="{FF2B5EF4-FFF2-40B4-BE49-F238E27FC236}">
                  <a16:creationId xmlns:a16="http://schemas.microsoft.com/office/drawing/2014/main" id="{46C9F538-185F-F596-0F16-309D820D3C57}"/>
                </a:ext>
              </a:extLst>
            </p:cNvPr>
            <p:cNvSpPr txBox="1"/>
            <p:nvPr/>
          </p:nvSpPr>
          <p:spPr>
            <a:xfrm>
              <a:off x="3840480" y="1113084"/>
              <a:ext cx="1645920" cy="912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900" kern="1200"/>
                <a:t>Stift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5E2B28A5-ACF8-0497-6135-79275487E433}"/>
              </a:ext>
            </a:extLst>
          </p:cNvPr>
          <p:cNvGrpSpPr/>
          <p:nvPr/>
        </p:nvGrpSpPr>
        <p:grpSpPr>
          <a:xfrm>
            <a:off x="3352800" y="1340768"/>
            <a:ext cx="5864352" cy="912971"/>
            <a:chOff x="0" y="0"/>
            <a:chExt cx="5486400" cy="912971"/>
          </a:xfrm>
        </p:grpSpPr>
        <p:sp>
          <p:nvSpPr>
            <p:cNvPr id="13" name="Rektangel: afrundede hjørner 12">
              <a:extLst>
                <a:ext uri="{FF2B5EF4-FFF2-40B4-BE49-F238E27FC236}">
                  <a16:creationId xmlns:a16="http://schemas.microsoft.com/office/drawing/2014/main" id="{A2B46245-9C83-6E77-EBC0-968B8C31D0DE}"/>
                </a:ext>
              </a:extLst>
            </p:cNvPr>
            <p:cNvSpPr/>
            <p:nvPr/>
          </p:nvSpPr>
          <p:spPr>
            <a:xfrm>
              <a:off x="0" y="0"/>
              <a:ext cx="5486400" cy="91297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Rektangel: afrundede hjørner 10">
              <a:extLst>
                <a:ext uri="{FF2B5EF4-FFF2-40B4-BE49-F238E27FC236}">
                  <a16:creationId xmlns:a16="http://schemas.microsoft.com/office/drawing/2014/main" id="{2569814E-3427-FE02-BCA4-A740AABC3539}"/>
                </a:ext>
              </a:extLst>
            </p:cNvPr>
            <p:cNvSpPr txBox="1"/>
            <p:nvPr/>
          </p:nvSpPr>
          <p:spPr>
            <a:xfrm>
              <a:off x="3840480" y="0"/>
              <a:ext cx="1645920" cy="912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900" kern="1200"/>
                <a:t>Centralt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BD0042BB-B20F-08F7-5255-9D37E009D7DB}"/>
              </a:ext>
            </a:extLst>
          </p:cNvPr>
          <p:cNvGrpSpPr/>
          <p:nvPr/>
        </p:nvGrpSpPr>
        <p:grpSpPr>
          <a:xfrm>
            <a:off x="4679824" y="1462201"/>
            <a:ext cx="1219831" cy="760809"/>
            <a:chOff x="1327025" y="121433"/>
            <a:chExt cx="1141214" cy="760809"/>
          </a:xfrm>
        </p:grpSpPr>
        <p:sp>
          <p:nvSpPr>
            <p:cNvPr id="16" name="Rektangel: afrundede hjørner 15">
              <a:extLst>
                <a:ext uri="{FF2B5EF4-FFF2-40B4-BE49-F238E27FC236}">
                  <a16:creationId xmlns:a16="http://schemas.microsoft.com/office/drawing/2014/main" id="{B9E12A9E-B63B-3CF5-5DDA-FC30466B84A5}"/>
                </a:ext>
              </a:extLst>
            </p:cNvPr>
            <p:cNvSpPr/>
            <p:nvPr/>
          </p:nvSpPr>
          <p:spPr>
            <a:xfrm>
              <a:off x="1327025" y="121433"/>
              <a:ext cx="1141214" cy="7608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ktangel: afrundede hjørner 12">
              <a:extLst>
                <a:ext uri="{FF2B5EF4-FFF2-40B4-BE49-F238E27FC236}">
                  <a16:creationId xmlns:a16="http://schemas.microsoft.com/office/drawing/2014/main" id="{2E10105F-ABD5-F5F9-3026-CE7302A103B8}"/>
                </a:ext>
              </a:extLst>
            </p:cNvPr>
            <p:cNvSpPr txBox="1"/>
            <p:nvPr/>
          </p:nvSpPr>
          <p:spPr>
            <a:xfrm>
              <a:off x="1349308" y="143716"/>
              <a:ext cx="1096648" cy="716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500" kern="1200" dirty="0"/>
                <a:t>Ministerium</a:t>
              </a:r>
            </a:p>
          </p:txBody>
        </p:sp>
      </p:grpSp>
      <p:sp>
        <p:nvSpPr>
          <p:cNvPr id="18" name="Lige forbindelse 13">
            <a:extLst>
              <a:ext uri="{FF2B5EF4-FFF2-40B4-BE49-F238E27FC236}">
                <a16:creationId xmlns:a16="http://schemas.microsoft.com/office/drawing/2014/main" id="{2AFF0A0E-1FE1-BB20-A09B-5E4E0CD1BCF7}"/>
              </a:ext>
            </a:extLst>
          </p:cNvPr>
          <p:cNvSpPr/>
          <p:nvPr/>
        </p:nvSpPr>
        <p:spPr>
          <a:xfrm>
            <a:off x="5250431" y="2223010"/>
            <a:ext cx="1593959" cy="3014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0723"/>
                </a:lnTo>
                <a:lnTo>
                  <a:pt x="1491230" y="150723"/>
                </a:lnTo>
                <a:lnTo>
                  <a:pt x="1491230" y="30144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a-DK"/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1B7E9255-4BC0-DDF0-CB46-FE751E23F042}"/>
              </a:ext>
            </a:extLst>
          </p:cNvPr>
          <p:cNvGrpSpPr/>
          <p:nvPr/>
        </p:nvGrpSpPr>
        <p:grpSpPr>
          <a:xfrm>
            <a:off x="6171054" y="2524458"/>
            <a:ext cx="1219831" cy="760809"/>
            <a:chOff x="2818255" y="1183690"/>
            <a:chExt cx="1141214" cy="760809"/>
          </a:xfrm>
        </p:grpSpPr>
        <p:sp>
          <p:nvSpPr>
            <p:cNvPr id="20" name="Rektangel: afrundede hjørner 19">
              <a:extLst>
                <a:ext uri="{FF2B5EF4-FFF2-40B4-BE49-F238E27FC236}">
                  <a16:creationId xmlns:a16="http://schemas.microsoft.com/office/drawing/2014/main" id="{C1815534-2D22-E984-2614-14300366D2A0}"/>
                </a:ext>
              </a:extLst>
            </p:cNvPr>
            <p:cNvSpPr/>
            <p:nvPr/>
          </p:nvSpPr>
          <p:spPr>
            <a:xfrm>
              <a:off x="2818255" y="1183690"/>
              <a:ext cx="1141214" cy="7608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1" name="Rektangel: afrundede hjørner 15">
              <a:extLst>
                <a:ext uri="{FF2B5EF4-FFF2-40B4-BE49-F238E27FC236}">
                  <a16:creationId xmlns:a16="http://schemas.microsoft.com/office/drawing/2014/main" id="{B5FF1DF0-B2F9-F1FD-762C-CD24FCB984B2}"/>
                </a:ext>
              </a:extLst>
            </p:cNvPr>
            <p:cNvSpPr txBox="1"/>
            <p:nvPr/>
          </p:nvSpPr>
          <p:spPr>
            <a:xfrm>
              <a:off x="2840538" y="1205973"/>
              <a:ext cx="1096648" cy="716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500" kern="1200"/>
                <a:t>Biskop</a:t>
              </a:r>
            </a:p>
          </p:txBody>
        </p:sp>
      </p:grpSp>
      <p:sp>
        <p:nvSpPr>
          <p:cNvPr id="22" name="Lige forbindelse 16">
            <a:extLst>
              <a:ext uri="{FF2B5EF4-FFF2-40B4-BE49-F238E27FC236}">
                <a16:creationId xmlns:a16="http://schemas.microsoft.com/office/drawing/2014/main" id="{5F47C40D-0333-6727-BEBE-56A0DB249276}"/>
              </a:ext>
            </a:extLst>
          </p:cNvPr>
          <p:cNvSpPr/>
          <p:nvPr/>
        </p:nvSpPr>
        <p:spPr>
          <a:xfrm>
            <a:off x="6611574" y="3285267"/>
            <a:ext cx="139047" cy="2643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0086" y="0"/>
                </a:moveTo>
                <a:lnTo>
                  <a:pt x="130086" y="132198"/>
                </a:lnTo>
                <a:lnTo>
                  <a:pt x="0" y="132198"/>
                </a:lnTo>
                <a:lnTo>
                  <a:pt x="0" y="2643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a-DK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D012F9FD-7F1A-A07D-A38C-9082372DD6E8}"/>
              </a:ext>
            </a:extLst>
          </p:cNvPr>
          <p:cNvGrpSpPr/>
          <p:nvPr/>
        </p:nvGrpSpPr>
        <p:grpSpPr>
          <a:xfrm>
            <a:off x="6040967" y="3549664"/>
            <a:ext cx="1219831" cy="760809"/>
            <a:chOff x="2688168" y="2208896"/>
            <a:chExt cx="1141214" cy="760809"/>
          </a:xfrm>
        </p:grpSpPr>
        <p:sp>
          <p:nvSpPr>
            <p:cNvPr id="24" name="Rektangel: afrundede hjørner 23">
              <a:extLst>
                <a:ext uri="{FF2B5EF4-FFF2-40B4-BE49-F238E27FC236}">
                  <a16:creationId xmlns:a16="http://schemas.microsoft.com/office/drawing/2014/main" id="{237A1270-F998-403A-921B-BAFE914BE98D}"/>
                </a:ext>
              </a:extLst>
            </p:cNvPr>
            <p:cNvSpPr/>
            <p:nvPr/>
          </p:nvSpPr>
          <p:spPr>
            <a:xfrm>
              <a:off x="2688168" y="2208896"/>
              <a:ext cx="1141214" cy="7608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5" name="Rektangel: afrundede hjørner 18">
              <a:extLst>
                <a:ext uri="{FF2B5EF4-FFF2-40B4-BE49-F238E27FC236}">
                  <a16:creationId xmlns:a16="http://schemas.microsoft.com/office/drawing/2014/main" id="{3FB9E071-18D3-9091-6E21-57699C4E4E1A}"/>
                </a:ext>
              </a:extLst>
            </p:cNvPr>
            <p:cNvSpPr txBox="1"/>
            <p:nvPr/>
          </p:nvSpPr>
          <p:spPr>
            <a:xfrm>
              <a:off x="2710451" y="2231179"/>
              <a:ext cx="1096648" cy="716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500" kern="1200"/>
                <a:t>Provster</a:t>
              </a:r>
            </a:p>
          </p:txBody>
        </p:sp>
      </p:grpSp>
      <p:sp>
        <p:nvSpPr>
          <p:cNvPr id="26" name="Lige forbindelse 19">
            <a:extLst>
              <a:ext uri="{FF2B5EF4-FFF2-40B4-BE49-F238E27FC236}">
                <a16:creationId xmlns:a16="http://schemas.microsoft.com/office/drawing/2014/main" id="{B7483D06-8379-06F0-2C5B-456898232601}"/>
              </a:ext>
            </a:extLst>
          </p:cNvPr>
          <p:cNvSpPr/>
          <p:nvPr/>
        </p:nvSpPr>
        <p:spPr>
          <a:xfrm>
            <a:off x="6565854" y="4310473"/>
            <a:ext cx="97739" cy="3358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67910"/>
                </a:lnTo>
                <a:lnTo>
                  <a:pt x="56219" y="167910"/>
                </a:lnTo>
                <a:lnTo>
                  <a:pt x="56219" y="33582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a-DK"/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59FCE037-758B-BE7F-F24E-BF99D27F8E88}"/>
              </a:ext>
            </a:extLst>
          </p:cNvPr>
          <p:cNvGrpSpPr/>
          <p:nvPr/>
        </p:nvGrpSpPr>
        <p:grpSpPr>
          <a:xfrm>
            <a:off x="6051466" y="4646295"/>
            <a:ext cx="1219831" cy="760809"/>
            <a:chOff x="2698667" y="3305527"/>
            <a:chExt cx="1141214" cy="760809"/>
          </a:xfrm>
        </p:grpSpPr>
        <p:sp>
          <p:nvSpPr>
            <p:cNvPr id="28" name="Rektangel: afrundede hjørner 27">
              <a:extLst>
                <a:ext uri="{FF2B5EF4-FFF2-40B4-BE49-F238E27FC236}">
                  <a16:creationId xmlns:a16="http://schemas.microsoft.com/office/drawing/2014/main" id="{8483C2A2-2998-0266-2C2D-232D9A4EFBEA}"/>
                </a:ext>
              </a:extLst>
            </p:cNvPr>
            <p:cNvSpPr/>
            <p:nvPr/>
          </p:nvSpPr>
          <p:spPr>
            <a:xfrm>
              <a:off x="2698667" y="3305527"/>
              <a:ext cx="1141214" cy="7608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9" name="Rektangel: afrundede hjørner 21">
              <a:extLst>
                <a:ext uri="{FF2B5EF4-FFF2-40B4-BE49-F238E27FC236}">
                  <a16:creationId xmlns:a16="http://schemas.microsoft.com/office/drawing/2014/main" id="{CE6FB880-0E72-1549-E62C-57045055C13A}"/>
                </a:ext>
              </a:extLst>
            </p:cNvPr>
            <p:cNvSpPr txBox="1"/>
            <p:nvPr/>
          </p:nvSpPr>
          <p:spPr>
            <a:xfrm>
              <a:off x="2720950" y="3327810"/>
              <a:ext cx="1096648" cy="716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500" kern="1200"/>
                <a:t>Præster</a:t>
              </a:r>
            </a:p>
          </p:txBody>
        </p:sp>
      </p:grpSp>
      <p:sp>
        <p:nvSpPr>
          <p:cNvPr id="30" name="Lige forbindelse 22">
            <a:extLst>
              <a:ext uri="{FF2B5EF4-FFF2-40B4-BE49-F238E27FC236}">
                <a16:creationId xmlns:a16="http://schemas.microsoft.com/office/drawing/2014/main" id="{3E0EB793-0298-84AF-DE21-3F9FE1B31093}"/>
              </a:ext>
            </a:extLst>
          </p:cNvPr>
          <p:cNvSpPr/>
          <p:nvPr/>
        </p:nvSpPr>
        <p:spPr>
          <a:xfrm>
            <a:off x="5246169" y="2564903"/>
            <a:ext cx="1598515" cy="7203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95492" y="720364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a-DK"/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792A3994-D00B-6E45-B3C4-18F4789A661D}"/>
              </a:ext>
            </a:extLst>
          </p:cNvPr>
          <p:cNvGrpSpPr/>
          <p:nvPr/>
        </p:nvGrpSpPr>
        <p:grpSpPr>
          <a:xfrm>
            <a:off x="4864970" y="2564903"/>
            <a:ext cx="814920" cy="393657"/>
            <a:chOff x="1512170" y="1224135"/>
            <a:chExt cx="762399" cy="393657"/>
          </a:xfrm>
        </p:grpSpPr>
        <p:sp>
          <p:nvSpPr>
            <p:cNvPr id="32" name="Rektangel: afrundede hjørner 31">
              <a:extLst>
                <a:ext uri="{FF2B5EF4-FFF2-40B4-BE49-F238E27FC236}">
                  <a16:creationId xmlns:a16="http://schemas.microsoft.com/office/drawing/2014/main" id="{88A5B9A9-8D89-086E-8237-FF73549578DE}"/>
                </a:ext>
              </a:extLst>
            </p:cNvPr>
            <p:cNvSpPr/>
            <p:nvPr/>
          </p:nvSpPr>
          <p:spPr>
            <a:xfrm>
              <a:off x="1512170" y="1224135"/>
              <a:ext cx="762399" cy="3936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33" name="Rektangel: afrundede hjørner 24">
              <a:extLst>
                <a:ext uri="{FF2B5EF4-FFF2-40B4-BE49-F238E27FC236}">
                  <a16:creationId xmlns:a16="http://schemas.microsoft.com/office/drawing/2014/main" id="{DA535476-75AF-D37E-E8BE-E99B120F72D2}"/>
                </a:ext>
              </a:extLst>
            </p:cNvPr>
            <p:cNvSpPr txBox="1"/>
            <p:nvPr/>
          </p:nvSpPr>
          <p:spPr>
            <a:xfrm>
              <a:off x="1523700" y="1235665"/>
              <a:ext cx="739339" cy="37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500" kern="1200" dirty="0"/>
                <a:t>STØ*</a:t>
              </a:r>
            </a:p>
          </p:txBody>
        </p:sp>
      </p:grpSp>
      <p:sp>
        <p:nvSpPr>
          <p:cNvPr id="34" name="Lige forbindelse 25">
            <a:extLst>
              <a:ext uri="{FF2B5EF4-FFF2-40B4-BE49-F238E27FC236}">
                <a16:creationId xmlns:a16="http://schemas.microsoft.com/office/drawing/2014/main" id="{8EA1916B-7D4F-3289-E88F-67511C6C4761}"/>
              </a:ext>
            </a:extLst>
          </p:cNvPr>
          <p:cNvSpPr/>
          <p:nvPr/>
        </p:nvSpPr>
        <p:spPr>
          <a:xfrm>
            <a:off x="4033733" y="2223010"/>
            <a:ext cx="1300516" cy="2930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16699" y="0"/>
                </a:moveTo>
                <a:lnTo>
                  <a:pt x="1216699" y="146509"/>
                </a:lnTo>
                <a:lnTo>
                  <a:pt x="0" y="146509"/>
                </a:lnTo>
                <a:lnTo>
                  <a:pt x="0" y="29301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a-DK"/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87E93754-81F1-2322-326D-60B842CEA90C}"/>
              </a:ext>
            </a:extLst>
          </p:cNvPr>
          <p:cNvGrpSpPr/>
          <p:nvPr/>
        </p:nvGrpSpPr>
        <p:grpSpPr>
          <a:xfrm>
            <a:off x="3463124" y="2516028"/>
            <a:ext cx="1219831" cy="760809"/>
            <a:chOff x="110325" y="1175260"/>
            <a:chExt cx="1141214" cy="760809"/>
          </a:xfrm>
        </p:grpSpPr>
        <p:sp>
          <p:nvSpPr>
            <p:cNvPr id="36" name="Rektangel: afrundede hjørner 35">
              <a:extLst>
                <a:ext uri="{FF2B5EF4-FFF2-40B4-BE49-F238E27FC236}">
                  <a16:creationId xmlns:a16="http://schemas.microsoft.com/office/drawing/2014/main" id="{12839A56-C1AB-A760-A8DF-CB0E2547F4D9}"/>
                </a:ext>
              </a:extLst>
            </p:cNvPr>
            <p:cNvSpPr/>
            <p:nvPr/>
          </p:nvSpPr>
          <p:spPr>
            <a:xfrm>
              <a:off x="110325" y="1175260"/>
              <a:ext cx="1141214" cy="7608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37" name="Rektangel: afrundede hjørner 27">
              <a:extLst>
                <a:ext uri="{FF2B5EF4-FFF2-40B4-BE49-F238E27FC236}">
                  <a16:creationId xmlns:a16="http://schemas.microsoft.com/office/drawing/2014/main" id="{E4E16FF8-3CA2-746F-3A0E-0476F7BAE30A}"/>
                </a:ext>
              </a:extLst>
            </p:cNvPr>
            <p:cNvSpPr txBox="1"/>
            <p:nvPr/>
          </p:nvSpPr>
          <p:spPr>
            <a:xfrm>
              <a:off x="132608" y="1197543"/>
              <a:ext cx="1096648" cy="716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500" kern="1200" dirty="0"/>
                <a:t>STIFTSRÅD</a:t>
              </a:r>
            </a:p>
          </p:txBody>
        </p:sp>
      </p:grpSp>
      <p:sp>
        <p:nvSpPr>
          <p:cNvPr id="38" name="Lige forbindelse 28">
            <a:extLst>
              <a:ext uri="{FF2B5EF4-FFF2-40B4-BE49-F238E27FC236}">
                <a16:creationId xmlns:a16="http://schemas.microsoft.com/office/drawing/2014/main" id="{B82B28F8-7FA5-B872-E1D5-96C010F958D4}"/>
              </a:ext>
            </a:extLst>
          </p:cNvPr>
          <p:cNvSpPr/>
          <p:nvPr/>
        </p:nvSpPr>
        <p:spPr>
          <a:xfrm>
            <a:off x="3988012" y="3276838"/>
            <a:ext cx="97739" cy="3043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0432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a-DK"/>
          </a:p>
        </p:txBody>
      </p: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B38BEBC4-8807-8CA5-BE16-6114A71D48FD}"/>
              </a:ext>
            </a:extLst>
          </p:cNvPr>
          <p:cNvGrpSpPr/>
          <p:nvPr/>
        </p:nvGrpSpPr>
        <p:grpSpPr>
          <a:xfrm>
            <a:off x="3463124" y="3581161"/>
            <a:ext cx="1219831" cy="760809"/>
            <a:chOff x="110325" y="2240393"/>
            <a:chExt cx="1141214" cy="760809"/>
          </a:xfrm>
        </p:grpSpPr>
        <p:sp>
          <p:nvSpPr>
            <p:cNvPr id="40" name="Rektangel: afrundede hjørner 39">
              <a:extLst>
                <a:ext uri="{FF2B5EF4-FFF2-40B4-BE49-F238E27FC236}">
                  <a16:creationId xmlns:a16="http://schemas.microsoft.com/office/drawing/2014/main" id="{9413638E-2000-E62C-6FBA-94BC62C82538}"/>
                </a:ext>
              </a:extLst>
            </p:cNvPr>
            <p:cNvSpPr/>
            <p:nvPr/>
          </p:nvSpPr>
          <p:spPr>
            <a:xfrm>
              <a:off x="110325" y="2240393"/>
              <a:ext cx="1141214" cy="7608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41" name="Rektangel: afrundede hjørner 30">
              <a:extLst>
                <a:ext uri="{FF2B5EF4-FFF2-40B4-BE49-F238E27FC236}">
                  <a16:creationId xmlns:a16="http://schemas.microsoft.com/office/drawing/2014/main" id="{CD8A4416-B517-FE34-B32E-0774FF1C88BE}"/>
                </a:ext>
              </a:extLst>
            </p:cNvPr>
            <p:cNvSpPr txBox="1"/>
            <p:nvPr/>
          </p:nvSpPr>
          <p:spPr>
            <a:xfrm>
              <a:off x="132608" y="2262676"/>
              <a:ext cx="1096648" cy="716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500" kern="1200"/>
                <a:t>PU</a:t>
              </a:r>
            </a:p>
          </p:txBody>
        </p:sp>
      </p:grpSp>
      <p:sp>
        <p:nvSpPr>
          <p:cNvPr id="42" name="Lige forbindelse 31">
            <a:extLst>
              <a:ext uri="{FF2B5EF4-FFF2-40B4-BE49-F238E27FC236}">
                <a16:creationId xmlns:a16="http://schemas.microsoft.com/office/drawing/2014/main" id="{382BA685-9D03-42C2-B1A6-0A94A7BC1C80}"/>
              </a:ext>
            </a:extLst>
          </p:cNvPr>
          <p:cNvSpPr/>
          <p:nvPr/>
        </p:nvSpPr>
        <p:spPr>
          <a:xfrm>
            <a:off x="3988012" y="4341971"/>
            <a:ext cx="97739" cy="3043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0432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a-DK"/>
          </a:p>
        </p:txBody>
      </p:sp>
      <p:grpSp>
        <p:nvGrpSpPr>
          <p:cNvPr id="43" name="Gruppe 42">
            <a:extLst>
              <a:ext uri="{FF2B5EF4-FFF2-40B4-BE49-F238E27FC236}">
                <a16:creationId xmlns:a16="http://schemas.microsoft.com/office/drawing/2014/main" id="{7A01867A-03CE-D88C-AE9D-160E9B8E49F1}"/>
              </a:ext>
            </a:extLst>
          </p:cNvPr>
          <p:cNvGrpSpPr/>
          <p:nvPr/>
        </p:nvGrpSpPr>
        <p:grpSpPr>
          <a:xfrm>
            <a:off x="3463124" y="4646295"/>
            <a:ext cx="1219831" cy="760809"/>
            <a:chOff x="110325" y="3305527"/>
            <a:chExt cx="1141214" cy="760809"/>
          </a:xfrm>
        </p:grpSpPr>
        <p:sp>
          <p:nvSpPr>
            <p:cNvPr id="44" name="Rektangel: afrundede hjørner 43">
              <a:extLst>
                <a:ext uri="{FF2B5EF4-FFF2-40B4-BE49-F238E27FC236}">
                  <a16:creationId xmlns:a16="http://schemas.microsoft.com/office/drawing/2014/main" id="{97701D66-4E66-E5B5-F487-BB2D3C744F77}"/>
                </a:ext>
              </a:extLst>
            </p:cNvPr>
            <p:cNvSpPr/>
            <p:nvPr/>
          </p:nvSpPr>
          <p:spPr>
            <a:xfrm>
              <a:off x="110325" y="3305527"/>
              <a:ext cx="1141214" cy="7608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45" name="Rektangel: afrundede hjørner 33">
              <a:extLst>
                <a:ext uri="{FF2B5EF4-FFF2-40B4-BE49-F238E27FC236}">
                  <a16:creationId xmlns:a16="http://schemas.microsoft.com/office/drawing/2014/main" id="{ADA21389-80B3-D381-33C3-F43CF5E30B23}"/>
                </a:ext>
              </a:extLst>
            </p:cNvPr>
            <p:cNvSpPr txBox="1"/>
            <p:nvPr/>
          </p:nvSpPr>
          <p:spPr>
            <a:xfrm>
              <a:off x="132608" y="3327810"/>
              <a:ext cx="1096648" cy="716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500" kern="1200"/>
                <a:t>MR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25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8E178-4396-E90B-4325-E3A1249A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Menighedrådsløftet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1AC69B-7B43-13D5-82AF-B2FE5F60E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pPr marL="0" indent="0">
              <a:buNone/>
            </a:pPr>
            <a:r>
              <a:rPr lang="da-DK" i="1" dirty="0"/>
              <a:t>Undertegnede erklærer herved på ære og samvittighed at ville udføre det mig betroede hverv i troskab mod den danske evangelisk-lutherske folkekirke, så at den kan byde gode vilkår for den kristne menigheds liv og vækst.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103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CE26D-FFBD-9E9A-FBDB-7EDC106D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et menighedsråd?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FDBE3C-863E-116D-5C82-2FF932B21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Et menighedsråd er en offentlig myndighed, der har ansvaret for at drive den lokale folkekirke</a:t>
            </a:r>
          </a:p>
          <a:p>
            <a:pPr marL="0" indent="0">
              <a:buNone/>
            </a:pPr>
            <a:r>
              <a:rPr lang="da-DK" dirty="0"/>
              <a:t>Menighedsrådet skal skabe de bedste vilkår for evangeliets forkyndelse – altså gøre en aktiv indsats til gavn for den lokale folkekirke,</a:t>
            </a:r>
          </a:p>
          <a:p>
            <a:pPr marL="0" indent="0">
              <a:buNone/>
            </a:pPr>
            <a:r>
              <a:rPr lang="da-DK" b="1" dirty="0"/>
              <a:t>Menighedsrådet har ansvaret for: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/>
              <a:t>kirkens administrative og kirkelige anliggender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/>
              <a:t>økonomi, bygninger og arbejdsgiverforhold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a-DK" dirty="0"/>
              <a:t>a</a:t>
            </a:r>
            <a:r>
              <a:rPr lang="da-DK"/>
              <a:t>t </a:t>
            </a:r>
            <a:r>
              <a:rPr lang="da-DK" dirty="0"/>
              <a:t>drive den lokale kirke. </a:t>
            </a:r>
          </a:p>
        </p:txBody>
      </p:sp>
    </p:spTree>
    <p:extLst>
      <p:ext uri="{BB962C8B-B14F-4D97-AF65-F5344CB8AC3E}">
        <p14:creationId xmlns:p14="http://schemas.microsoft.com/office/powerpoint/2010/main" val="343765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12042-AAF1-B86E-8003-7FE9C6D0A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Menighedsrådet som offentlig myndighed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4048EB7-8F80-C205-3AA5-6D6103045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867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C2135-03C3-89F2-E02F-C55E2965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Love og regler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5B2287-1C36-11E3-98B5-18371217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Menighedsrådet skal følge de love og regler, der gælder for folkekirken og offentlige myndigheder, fx:</a:t>
            </a:r>
          </a:p>
          <a:p>
            <a:pPr lvl="1"/>
            <a:r>
              <a:rPr lang="da-DK" dirty="0"/>
              <a:t>Lov om menighedsråd </a:t>
            </a:r>
          </a:p>
          <a:p>
            <a:pPr lvl="1"/>
            <a:r>
              <a:rPr lang="da-DK" dirty="0"/>
              <a:t>Lov om folkekirkens økonomi</a:t>
            </a:r>
          </a:p>
          <a:p>
            <a:pPr lvl="1"/>
            <a:r>
              <a:rPr lang="da-DK" dirty="0"/>
              <a:t>Lov om offentlig i forvaltning</a:t>
            </a:r>
          </a:p>
          <a:p>
            <a:pPr lvl="1"/>
            <a:r>
              <a:rPr lang="da-DK" dirty="0"/>
              <a:t>Forvaltningsloven</a:t>
            </a:r>
          </a:p>
          <a:p>
            <a:r>
              <a:rPr lang="da-DK" dirty="0"/>
              <a:t>Menighedsrådet må </a:t>
            </a:r>
            <a:r>
              <a:rPr lang="da-DK" i="1" dirty="0"/>
              <a:t>kun</a:t>
            </a:r>
            <a:r>
              <a:rPr lang="da-DK" dirty="0"/>
              <a:t> bruge kirkekassens midler på kirkens formål:</a:t>
            </a:r>
          </a:p>
          <a:p>
            <a:pPr lvl="1"/>
            <a:r>
              <a:rPr lang="da-DK" dirty="0"/>
              <a:t>Sognets kirkelige og administrative virksomhed</a:t>
            </a:r>
          </a:p>
          <a:p>
            <a:pPr lvl="1"/>
            <a:r>
              <a:rPr lang="da-DK" dirty="0"/>
              <a:t>At virke for gode vilkår for evangeliets forkyndelse</a:t>
            </a:r>
          </a:p>
        </p:txBody>
      </p:sp>
    </p:spTree>
    <p:extLst>
      <p:ext uri="{BB962C8B-B14F-4D97-AF65-F5344CB8AC3E}">
        <p14:creationId xmlns:p14="http://schemas.microsoft.com/office/powerpoint/2010/main" val="4485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239D6-F811-7FB0-DAF3-4055033C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Forsvarlig økonomisk forvaltning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D2D5F4-417A-3E0F-2679-3445F9EAD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De økonomiske midler skal anvendes så målrettet som muligt, og udgifter der ikke er nødvendige skal undgås.</a:t>
            </a:r>
          </a:p>
          <a:p>
            <a:r>
              <a:rPr lang="da-DK" dirty="0"/>
              <a:t>Det er menighedsrådet, der har det overordnede ansvar for at leve op til kravet om forsvarlig økonomisk forvaltning.</a:t>
            </a:r>
          </a:p>
          <a:p>
            <a:r>
              <a:rPr lang="da-DK" dirty="0"/>
              <a:t>Kravet har dog også betydning for menighedsrådets ansatte, da rådet kan have fastsat retningslinjer for de ansattes økonomiske forvaltning fx i forbindelse med indkøb.</a:t>
            </a:r>
          </a:p>
          <a:p>
            <a:r>
              <a:rPr lang="da-DK" dirty="0"/>
              <a:t>Revisionen af menighedsrådets regnskaber omfatter også en såkaldt forvaltningsrevision, hvor det bl.a. undersøges, om rådet har udvist sparsommelighed i sin forvaltning, dvs. har udgifterne været rimelige og hensigtsmæssige. </a:t>
            </a:r>
          </a:p>
        </p:txBody>
      </p:sp>
    </p:spTree>
    <p:extLst>
      <p:ext uri="{BB962C8B-B14F-4D97-AF65-F5344CB8AC3E}">
        <p14:creationId xmlns:p14="http://schemas.microsoft.com/office/powerpoint/2010/main" val="162313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643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Wingdings</vt:lpstr>
      <vt:lpstr>Office-tema</vt:lpstr>
      <vt:lpstr>Formandsmøder</vt:lpstr>
      <vt:lpstr>Lolland-Falsters Stift</vt:lpstr>
      <vt:lpstr>Stiftsadministrationen</vt:lpstr>
      <vt:lpstr>Folkekirkens struktur:</vt:lpstr>
      <vt:lpstr>Menighedrådsløftet</vt:lpstr>
      <vt:lpstr>Hvad er et menighedsråd?</vt:lpstr>
      <vt:lpstr>Menighedsrådet som offentlig myndighed</vt:lpstr>
      <vt:lpstr>Love og regler</vt:lpstr>
      <vt:lpstr>Forsvarlig økonomisk forvaltning</vt:lpstr>
      <vt:lpstr>Aktindsigt</vt:lpstr>
      <vt:lpstr>Inhabilitet</vt:lpstr>
      <vt:lpstr>Formandens rolle i forbindelse med møder</vt:lpstr>
      <vt:lpstr>Formandens rolle mellem møder</vt:lpstr>
      <vt:lpstr>Kontakt os gerne!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Trine Frydkjær Paulsen</dc:creator>
  <cp:lastModifiedBy>Linda Sonnesen Skafte</cp:lastModifiedBy>
  <cp:revision>5</cp:revision>
  <dcterms:created xsi:type="dcterms:W3CDTF">2025-01-07T13:03:53Z</dcterms:created>
  <dcterms:modified xsi:type="dcterms:W3CDTF">2025-05-07T08:03:04Z</dcterms:modified>
</cp:coreProperties>
</file>