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6" r:id="rId2"/>
    <p:sldId id="311" r:id="rId3"/>
    <p:sldId id="306" r:id="rId4"/>
    <p:sldId id="260" r:id="rId5"/>
    <p:sldId id="324" r:id="rId6"/>
    <p:sldId id="313" r:id="rId7"/>
    <p:sldId id="335" r:id="rId8"/>
    <p:sldId id="305" r:id="rId9"/>
    <p:sldId id="262" r:id="rId10"/>
    <p:sldId id="270" r:id="rId11"/>
    <p:sldId id="268" r:id="rId12"/>
    <p:sldId id="271" r:id="rId13"/>
    <p:sldId id="272" r:id="rId14"/>
    <p:sldId id="273" r:id="rId15"/>
    <p:sldId id="276" r:id="rId16"/>
    <p:sldId id="278" r:id="rId17"/>
    <p:sldId id="301" r:id="rId18"/>
    <p:sldId id="327" r:id="rId19"/>
    <p:sldId id="314" r:id="rId20"/>
    <p:sldId id="297" r:id="rId21"/>
    <p:sldId id="298" r:id="rId22"/>
    <p:sldId id="310" r:id="rId23"/>
    <p:sldId id="326" r:id="rId24"/>
    <p:sldId id="331" r:id="rId25"/>
    <p:sldId id="332" r:id="rId26"/>
    <p:sldId id="333" r:id="rId27"/>
    <p:sldId id="292" r:id="rId28"/>
    <p:sldId id="334" r:id="rId29"/>
    <p:sldId id="316" r:id="rId30"/>
    <p:sldId id="317" r:id="rId31"/>
    <p:sldId id="321" r:id="rId32"/>
    <p:sldId id="319" r:id="rId33"/>
    <p:sldId id="309" r:id="rId34"/>
    <p:sldId id="308" r:id="rId35"/>
    <p:sldId id="330" r:id="rId36"/>
    <p:sldId id="295" r:id="rId37"/>
    <p:sldId id="302" r:id="rId38"/>
    <p:sldId id="307" r:id="rId39"/>
    <p:sldId id="336" r:id="rId40"/>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FCFC"/>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2" d="100"/>
          <a:sy n="62" d="100"/>
        </p:scale>
        <p:origin x="102" y="264"/>
      </p:cViewPr>
      <p:guideLst/>
    </p:cSldViewPr>
  </p:slideViewPr>
  <p:notesTextViewPr>
    <p:cViewPr>
      <p:scale>
        <a:sx n="1" d="1"/>
        <a:sy n="1" d="1"/>
      </p:scale>
      <p:origin x="0" y="0"/>
    </p:cViewPr>
  </p:notesTextViewPr>
  <p:sorterViewPr>
    <p:cViewPr varScale="1">
      <p:scale>
        <a:sx n="1" d="1"/>
        <a:sy n="1" d="1"/>
      </p:scale>
      <p:origin x="0" y="-1495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CD9C06-E211-4888-B2E4-5DF90530842B}" type="datetimeFigureOut">
              <a:rPr lang="da-DK" smtClean="0"/>
              <a:t>19-01-2017</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756C03-9D1E-4AED-A03C-8D90487C6F73}" type="slidenum">
              <a:rPr lang="da-DK" smtClean="0"/>
              <a:t>‹nr.›</a:t>
            </a:fld>
            <a:endParaRPr lang="da-DK"/>
          </a:p>
        </p:txBody>
      </p:sp>
    </p:spTree>
    <p:extLst>
      <p:ext uri="{BB962C8B-B14F-4D97-AF65-F5344CB8AC3E}">
        <p14:creationId xmlns:p14="http://schemas.microsoft.com/office/powerpoint/2010/main" val="2405090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0" i="0" u="none" strike="noStrike" kern="1200" baseline="0" dirty="0" smtClean="0">
                <a:solidFill>
                  <a:schemeClr val="tx1"/>
                </a:solidFill>
                <a:latin typeface="+mn-lt"/>
                <a:ea typeface="+mn-ea"/>
                <a:cs typeface="+mn-cs"/>
              </a:rPr>
              <a:t>Arbejdstid og rådighedstid kan samlet varigt overstige 37 timer, da der ikke er sammenfald mellem arbejdstid og rådighedstid. Det afgørende for opgørelsen af den samlede arbejdstid er, hvor megen rådighedstid, arbejdstid og forberedelsestid, der faktisk anvendes til udførelse af arbejdsopgaverne </a:t>
            </a:r>
            <a:endParaRPr lang="da-DK" dirty="0"/>
          </a:p>
        </p:txBody>
      </p:sp>
      <p:sp>
        <p:nvSpPr>
          <p:cNvPr id="4" name="Pladsholder til slidenummer 3"/>
          <p:cNvSpPr>
            <a:spLocks noGrp="1"/>
          </p:cNvSpPr>
          <p:nvPr>
            <p:ph type="sldNum" sz="quarter" idx="10"/>
          </p:nvPr>
        </p:nvSpPr>
        <p:spPr/>
        <p:txBody>
          <a:bodyPr/>
          <a:lstStyle/>
          <a:p>
            <a:fld id="{941EE28D-4AB7-4484-96E7-EEB24842B736}" type="slidenum">
              <a:rPr lang="da-DK" smtClean="0"/>
              <a:t>9</a:t>
            </a:fld>
            <a:endParaRPr lang="da-DK"/>
          </a:p>
        </p:txBody>
      </p:sp>
    </p:spTree>
    <p:extLst>
      <p:ext uri="{BB962C8B-B14F-4D97-AF65-F5344CB8AC3E}">
        <p14:creationId xmlns:p14="http://schemas.microsoft.com/office/powerpoint/2010/main" val="575575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da-DK" smtClean="0"/>
              <a:t>Klik for at redigere i master</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a-DK" smtClean="0"/>
              <a:t>Klik for at redigere i master</a:t>
            </a:r>
            <a:endParaRPr lang="en-US" dirty="0"/>
          </a:p>
        </p:txBody>
      </p:sp>
      <p:sp>
        <p:nvSpPr>
          <p:cNvPr id="4" name="Date Placeholder 3"/>
          <p:cNvSpPr>
            <a:spLocks noGrp="1"/>
          </p:cNvSpPr>
          <p:nvPr>
            <p:ph type="dt" sz="half" idx="10"/>
          </p:nvPr>
        </p:nvSpPr>
        <p:spPr/>
        <p:txBody>
          <a:bodyPr/>
          <a:lstStyle/>
          <a:p>
            <a:fld id="{BF8C07D2-4749-474A-B291-3C2DD53C42FB}" type="datetimeFigureOut">
              <a:rPr lang="da-DK" smtClean="0"/>
              <a:t>19-01-2017</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6C3FA9F4-D392-4CDA-8E52-D2614472F82D}" type="slidenum">
              <a:rPr lang="da-DK" smtClean="0"/>
              <a:t>‹nr.›</a:t>
            </a:fld>
            <a:endParaRPr lang="da-DK"/>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2157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Date Placeholder 3"/>
          <p:cNvSpPr>
            <a:spLocks noGrp="1"/>
          </p:cNvSpPr>
          <p:nvPr>
            <p:ph type="dt" sz="half" idx="10"/>
          </p:nvPr>
        </p:nvSpPr>
        <p:spPr/>
        <p:txBody>
          <a:bodyPr/>
          <a:lstStyle/>
          <a:p>
            <a:fld id="{BF8C07D2-4749-474A-B291-3C2DD53C42FB}" type="datetimeFigureOut">
              <a:rPr lang="da-DK" smtClean="0"/>
              <a:t>19-01-2017</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6C3FA9F4-D392-4CDA-8E52-D2614472F82D}" type="slidenum">
              <a:rPr lang="da-DK" smtClean="0"/>
              <a:t>‹nr.›</a:t>
            </a:fld>
            <a:endParaRPr lang="da-DK"/>
          </a:p>
        </p:txBody>
      </p:sp>
    </p:spTree>
    <p:extLst>
      <p:ext uri="{BB962C8B-B14F-4D97-AF65-F5344CB8AC3E}">
        <p14:creationId xmlns:p14="http://schemas.microsoft.com/office/powerpoint/2010/main" val="1266852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Lodret titel og teks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da-DK" smtClean="0"/>
              <a:t>Klik for at redigere i master</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Date Placeholder 3"/>
          <p:cNvSpPr>
            <a:spLocks noGrp="1"/>
          </p:cNvSpPr>
          <p:nvPr>
            <p:ph type="dt" sz="half" idx="10"/>
          </p:nvPr>
        </p:nvSpPr>
        <p:spPr/>
        <p:txBody>
          <a:bodyPr/>
          <a:lstStyle/>
          <a:p>
            <a:fld id="{BF8C07D2-4749-474A-B291-3C2DD53C42FB}" type="datetimeFigureOut">
              <a:rPr lang="da-DK" smtClean="0"/>
              <a:t>19-01-2017</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6C3FA9F4-D392-4CDA-8E52-D2614472F82D}" type="slidenum">
              <a:rPr lang="da-DK" smtClean="0"/>
              <a:t>‹nr.›</a:t>
            </a:fld>
            <a:endParaRPr lang="da-DK"/>
          </a:p>
        </p:txBody>
      </p:sp>
    </p:spTree>
    <p:extLst>
      <p:ext uri="{BB962C8B-B14F-4D97-AF65-F5344CB8AC3E}">
        <p14:creationId xmlns:p14="http://schemas.microsoft.com/office/powerpoint/2010/main" val="2137083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da-DK" smtClean="0"/>
              <a:t>Klik for at redigere i master</a:t>
            </a:r>
            <a:endParaRPr lang="en-US" dirty="0"/>
          </a:p>
        </p:txBody>
      </p:sp>
      <p:sp>
        <p:nvSpPr>
          <p:cNvPr id="3" name="Content Placeholder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Date Placeholder 3"/>
          <p:cNvSpPr>
            <a:spLocks noGrp="1"/>
          </p:cNvSpPr>
          <p:nvPr>
            <p:ph type="dt" sz="half" idx="10"/>
          </p:nvPr>
        </p:nvSpPr>
        <p:spPr/>
        <p:txBody>
          <a:bodyPr/>
          <a:lstStyle/>
          <a:p>
            <a:fld id="{BF8C07D2-4749-474A-B291-3C2DD53C42FB}" type="datetimeFigureOut">
              <a:rPr lang="da-DK" smtClean="0"/>
              <a:t>19-01-2017</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6C3FA9F4-D392-4CDA-8E52-D2614472F82D}" type="slidenum">
              <a:rPr lang="da-DK" smtClean="0"/>
              <a:t>‹nr.›</a:t>
            </a:fld>
            <a:endParaRPr lang="da-DK"/>
          </a:p>
        </p:txBody>
      </p:sp>
    </p:spTree>
    <p:extLst>
      <p:ext uri="{BB962C8B-B14F-4D97-AF65-F5344CB8AC3E}">
        <p14:creationId xmlns:p14="http://schemas.microsoft.com/office/powerpoint/2010/main" val="2305498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fsnitsoverskrift">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da-DK" smtClean="0"/>
              <a:t>Klik for at redigere i master</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i master</a:t>
            </a:r>
          </a:p>
        </p:txBody>
      </p:sp>
      <p:sp>
        <p:nvSpPr>
          <p:cNvPr id="4" name="Date Placeholder 3"/>
          <p:cNvSpPr>
            <a:spLocks noGrp="1"/>
          </p:cNvSpPr>
          <p:nvPr>
            <p:ph type="dt" sz="half" idx="10"/>
          </p:nvPr>
        </p:nvSpPr>
        <p:spPr/>
        <p:txBody>
          <a:bodyPr/>
          <a:lstStyle/>
          <a:p>
            <a:fld id="{BF8C07D2-4749-474A-B291-3C2DD53C42FB}" type="datetimeFigureOut">
              <a:rPr lang="da-DK" smtClean="0"/>
              <a:t>19-01-2017</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6C3FA9F4-D392-4CDA-8E52-D2614472F82D}" type="slidenum">
              <a:rPr lang="da-DK" smtClean="0"/>
              <a:t>‹nr.›</a:t>
            </a:fld>
            <a:endParaRPr lang="da-DK"/>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2270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da-DK" smtClean="0"/>
              <a:t>Klik for at redigere i master</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5" name="Date Placeholder 4"/>
          <p:cNvSpPr>
            <a:spLocks noGrp="1"/>
          </p:cNvSpPr>
          <p:nvPr>
            <p:ph type="dt" sz="half" idx="10"/>
          </p:nvPr>
        </p:nvSpPr>
        <p:spPr/>
        <p:txBody>
          <a:bodyPr/>
          <a:lstStyle/>
          <a:p>
            <a:fld id="{BF8C07D2-4749-474A-B291-3C2DD53C42FB}" type="datetimeFigureOut">
              <a:rPr lang="da-DK" smtClean="0"/>
              <a:t>19-01-2017</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6C3FA9F4-D392-4CDA-8E52-D2614472F82D}" type="slidenum">
              <a:rPr lang="da-DK" smtClean="0"/>
              <a:t>‹nr.›</a:t>
            </a:fld>
            <a:endParaRPr lang="da-DK"/>
          </a:p>
        </p:txBody>
      </p:sp>
    </p:spTree>
    <p:extLst>
      <p:ext uri="{BB962C8B-B14F-4D97-AF65-F5344CB8AC3E}">
        <p14:creationId xmlns:p14="http://schemas.microsoft.com/office/powerpoint/2010/main" val="993308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da-DK" smtClean="0"/>
              <a:t>Klik for at redigere i master</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Content Placeholder 3"/>
          <p:cNvSpPr>
            <a:spLocks noGrp="1"/>
          </p:cNvSpPr>
          <p:nvPr>
            <p:ph sz="half" idx="2"/>
          </p:nvPr>
        </p:nvSpPr>
        <p:spPr>
          <a:xfrm>
            <a:off x="1097280" y="2582334"/>
            <a:ext cx="4937760" cy="3378200"/>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Content Placeholder 5"/>
          <p:cNvSpPr>
            <a:spLocks noGrp="1"/>
          </p:cNvSpPr>
          <p:nvPr>
            <p:ph sz="quarter" idx="4"/>
          </p:nvPr>
        </p:nvSpPr>
        <p:spPr>
          <a:xfrm>
            <a:off x="6217920" y="2582334"/>
            <a:ext cx="4937760" cy="3378200"/>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7" name="Date Placeholder 6"/>
          <p:cNvSpPr>
            <a:spLocks noGrp="1"/>
          </p:cNvSpPr>
          <p:nvPr>
            <p:ph type="dt" sz="half" idx="10"/>
          </p:nvPr>
        </p:nvSpPr>
        <p:spPr/>
        <p:txBody>
          <a:bodyPr/>
          <a:lstStyle/>
          <a:p>
            <a:fld id="{BF8C07D2-4749-474A-B291-3C2DD53C42FB}" type="datetimeFigureOut">
              <a:rPr lang="da-DK" smtClean="0"/>
              <a:t>19-01-2017</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6C3FA9F4-D392-4CDA-8E52-D2614472F82D}" type="slidenum">
              <a:rPr lang="da-DK" smtClean="0"/>
              <a:t>‹nr.›</a:t>
            </a:fld>
            <a:endParaRPr lang="da-DK"/>
          </a:p>
        </p:txBody>
      </p:sp>
    </p:spTree>
    <p:extLst>
      <p:ext uri="{BB962C8B-B14F-4D97-AF65-F5344CB8AC3E}">
        <p14:creationId xmlns:p14="http://schemas.microsoft.com/office/powerpoint/2010/main" val="4197626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lang="en-US" dirty="0"/>
          </a:p>
        </p:txBody>
      </p:sp>
      <p:sp>
        <p:nvSpPr>
          <p:cNvPr id="3" name="Date Placeholder 2"/>
          <p:cNvSpPr>
            <a:spLocks noGrp="1"/>
          </p:cNvSpPr>
          <p:nvPr>
            <p:ph type="dt" sz="half" idx="10"/>
          </p:nvPr>
        </p:nvSpPr>
        <p:spPr/>
        <p:txBody>
          <a:bodyPr/>
          <a:lstStyle/>
          <a:p>
            <a:fld id="{BF8C07D2-4749-474A-B291-3C2DD53C42FB}" type="datetimeFigureOut">
              <a:rPr lang="da-DK" smtClean="0"/>
              <a:t>19-01-2017</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6C3FA9F4-D392-4CDA-8E52-D2614472F82D}" type="slidenum">
              <a:rPr lang="da-DK" smtClean="0"/>
              <a:t>‹nr.›</a:t>
            </a:fld>
            <a:endParaRPr lang="da-DK"/>
          </a:p>
        </p:txBody>
      </p:sp>
    </p:spTree>
    <p:extLst>
      <p:ext uri="{BB962C8B-B14F-4D97-AF65-F5344CB8AC3E}">
        <p14:creationId xmlns:p14="http://schemas.microsoft.com/office/powerpoint/2010/main" val="940512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F8C07D2-4749-474A-B291-3C2DD53C42FB}" type="datetimeFigureOut">
              <a:rPr lang="da-DK" smtClean="0"/>
              <a:t>19-01-2017</a:t>
            </a:fld>
            <a:endParaRPr lang="da-DK"/>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da-DK"/>
          </a:p>
        </p:txBody>
      </p:sp>
      <p:sp>
        <p:nvSpPr>
          <p:cNvPr id="9" name="Slide Number Placeholder 8"/>
          <p:cNvSpPr>
            <a:spLocks noGrp="1"/>
          </p:cNvSpPr>
          <p:nvPr>
            <p:ph type="sldNum" sz="quarter" idx="12"/>
          </p:nvPr>
        </p:nvSpPr>
        <p:spPr/>
        <p:txBody>
          <a:bodyPr/>
          <a:lstStyle/>
          <a:p>
            <a:fld id="{6C3FA9F4-D392-4CDA-8E52-D2614472F82D}" type="slidenum">
              <a:rPr lang="da-DK" smtClean="0"/>
              <a:t>‹nr.›</a:t>
            </a:fld>
            <a:endParaRPr lang="da-DK"/>
          </a:p>
        </p:txBody>
      </p:sp>
    </p:spTree>
    <p:extLst>
      <p:ext uri="{BB962C8B-B14F-4D97-AF65-F5344CB8AC3E}">
        <p14:creationId xmlns:p14="http://schemas.microsoft.com/office/powerpoint/2010/main" val="1756810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dhold med billedteks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da-DK" smtClean="0"/>
              <a:t>Klik for at redigere i master</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F8C07D2-4749-474A-B291-3C2DD53C42FB}" type="datetimeFigureOut">
              <a:rPr lang="da-DK" smtClean="0"/>
              <a:t>19-01-2017</a:t>
            </a:fld>
            <a:endParaRPr lang="da-DK"/>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da-DK"/>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C3FA9F4-D392-4CDA-8E52-D2614472F82D}" type="slidenum">
              <a:rPr lang="da-DK" smtClean="0"/>
              <a:t>‹nr.›</a:t>
            </a:fld>
            <a:endParaRPr lang="da-DK"/>
          </a:p>
        </p:txBody>
      </p:sp>
    </p:spTree>
    <p:extLst>
      <p:ext uri="{BB962C8B-B14F-4D97-AF65-F5344CB8AC3E}">
        <p14:creationId xmlns:p14="http://schemas.microsoft.com/office/powerpoint/2010/main" val="832114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lede med billedteks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da-DK" smtClean="0"/>
              <a:t>Klik for at redigere i master</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smtClean="0"/>
              <a:t>Klik på ikonet for at tilføje et billede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Date Placeholder 4"/>
          <p:cNvSpPr>
            <a:spLocks noGrp="1"/>
          </p:cNvSpPr>
          <p:nvPr>
            <p:ph type="dt" sz="half" idx="10"/>
          </p:nvPr>
        </p:nvSpPr>
        <p:spPr/>
        <p:txBody>
          <a:bodyPr/>
          <a:lstStyle/>
          <a:p>
            <a:fld id="{BF8C07D2-4749-474A-B291-3C2DD53C42FB}" type="datetimeFigureOut">
              <a:rPr lang="da-DK" smtClean="0"/>
              <a:t>19-01-2017</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6C3FA9F4-D392-4CDA-8E52-D2614472F82D}" type="slidenum">
              <a:rPr lang="da-DK" smtClean="0"/>
              <a:t>‹nr.›</a:t>
            </a:fld>
            <a:endParaRPr lang="da-DK"/>
          </a:p>
        </p:txBody>
      </p:sp>
    </p:spTree>
    <p:extLst>
      <p:ext uri="{BB962C8B-B14F-4D97-AF65-F5344CB8AC3E}">
        <p14:creationId xmlns:p14="http://schemas.microsoft.com/office/powerpoint/2010/main" val="181275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da-DK" smtClean="0"/>
              <a:t>Klik for at redigere i master</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F8C07D2-4749-474A-B291-3C2DD53C42FB}" type="datetimeFigureOut">
              <a:rPr lang="da-DK" smtClean="0"/>
              <a:t>19-01-2017</a:t>
            </a:fld>
            <a:endParaRPr lang="da-DK"/>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da-DK"/>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C3FA9F4-D392-4CDA-8E52-D2614472F82D}" type="slidenum">
              <a:rPr lang="da-DK" smtClean="0"/>
              <a:t>‹nr.›</a:t>
            </a:fld>
            <a:endParaRPr lang="da-DK"/>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31913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hyperlink" Target="https://intranet.kirkenettet.dk/sites/haandboeger/km/personalevej_mhr/Sider/default.aspx" TargetMode="External"/><Relationship Id="rId2" Type="http://schemas.openxmlformats.org/officeDocument/2006/relationships/hyperlink" Target="https://intranet.kirkenettet.dk/Sider/Default.aspx" TargetMode="Externa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hyperlink" Target="https://intranet.kirkenettet.dk/sites/haandboeger/km/Sider/default.aspx" TargetMode="Externa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www.folkekirkenspersonale.dk/" TargetMode="External"/><Relationship Id="rId1" Type="http://schemas.openxmlformats.org/officeDocument/2006/relationships/slideLayout" Target="../slideLayouts/slideLayout6.xml"/><Relationship Id="rId6" Type="http://schemas.openxmlformats.org/officeDocument/2006/relationships/hyperlink" Target="http://www.folkekirkenspersonale.dk/fileadmin/user_upload/Dokumenter/loenoversigter/KM_loenoversigt_01_04_2015.pdf" TargetMode="External"/><Relationship Id="rId5" Type="http://schemas.openxmlformats.org/officeDocument/2006/relationships/image" Target="../media/image18.png"/><Relationship Id="rId4" Type="http://schemas.openxmlformats.org/officeDocument/2006/relationships/hyperlink" Target="http://www.folkekirkenspersonale.dk/loen-og-ansaettelse/overenskomster-organisationsaftaler/gaeldende-overenskomster/"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intranet.kirkenettet.dk/sites/haandboeger/km/LMvejledning/arbejdsgiver/forhold/forhandling/Sider/default.aspx" TargetMode="External"/><Relationship Id="rId1" Type="http://schemas.openxmlformats.org/officeDocument/2006/relationships/slideLayout" Target="../slideLayouts/slideLayout7.xml"/><Relationship Id="rId6" Type="http://schemas.openxmlformats.org/officeDocument/2006/relationships/image" Target="../media/image23.jpg"/><Relationship Id="rId5" Type="http://schemas.openxmlformats.org/officeDocument/2006/relationships/image" Target="../media/image22.png"/><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hyperlink" Target="http://www.folkekirkenspersonale.dk/" TargetMode="Externa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kirketrivsel.dk/"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intranet.kirkenettet.dk/sites/haandboeger/km/personalevej_mhr/Hjaelpkontakt/Sider/Personalepolitik.aspx"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hyperlink" Target="mailto:htn@km.dk" TargetMode="External"/><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mailto:htn@km.dk" TargetMode="External"/><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intranet.kirkenettet.dk/sites/haandboeger/km/blanket_mhr/blanketsamling/Sider/default.aspx" TargetMode="Externa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s://intranet.kirkenettet.dk/sites/haandboeger/km/blanket_mhr/menighedsraadet/Sider/default.aspx"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066800" y="1626857"/>
            <a:ext cx="10603424" cy="2402702"/>
          </a:xfrm>
        </p:spPr>
        <p:txBody>
          <a:bodyPr>
            <a:normAutofit fontScale="90000"/>
          </a:bodyPr>
          <a:lstStyle/>
          <a:p>
            <a:r>
              <a:rPr lang="da-DK" sz="4400" dirty="0" smtClean="0"/>
              <a:t>Kursus for menighedsråd</a:t>
            </a:r>
            <a:r>
              <a:rPr lang="da-DK" sz="5400" dirty="0" smtClean="0"/>
              <a:t/>
            </a:r>
            <a:br>
              <a:rPr lang="da-DK" sz="5400" dirty="0" smtClean="0"/>
            </a:br>
            <a:r>
              <a:rPr lang="da-DK" sz="5400" dirty="0" smtClean="0"/>
              <a:t/>
            </a:r>
            <a:br>
              <a:rPr lang="da-DK" sz="5400" dirty="0" smtClean="0"/>
            </a:br>
            <a:r>
              <a:rPr lang="da-DK" sz="5400" b="1" dirty="0" smtClean="0"/>
              <a:t>Work shop for kontaktpersoner</a:t>
            </a:r>
            <a:r>
              <a:rPr lang="da-DK" sz="5400" b="1" dirty="0"/>
              <a:t>: </a:t>
            </a:r>
            <a:r>
              <a:rPr lang="da-DK" sz="5400" b="1" dirty="0" smtClean="0"/>
              <a:t/>
            </a:r>
            <a:br>
              <a:rPr lang="da-DK" sz="5400" b="1" dirty="0" smtClean="0"/>
            </a:br>
            <a:r>
              <a:rPr lang="da-DK" sz="5400" dirty="0"/>
              <a:t/>
            </a:r>
            <a:br>
              <a:rPr lang="da-DK" sz="5400" dirty="0"/>
            </a:br>
            <a:r>
              <a:rPr lang="da-DK" sz="3600" dirty="0"/>
              <a:t>A</a:t>
            </a:r>
            <a:r>
              <a:rPr lang="da-DK" sz="3600" dirty="0" smtClean="0"/>
              <a:t>rbejdsgiverfunktionen</a:t>
            </a:r>
            <a:r>
              <a:rPr lang="da-DK" sz="3600" dirty="0"/>
              <a:t>, styring af arbejdstid, ferieplanlægning, </a:t>
            </a:r>
            <a:r>
              <a:rPr lang="da-DK" sz="3600" dirty="0" smtClean="0"/>
              <a:t>MU-Samtaler</a:t>
            </a:r>
            <a:r>
              <a:rPr lang="da-DK" sz="3600" dirty="0"/>
              <a:t>, </a:t>
            </a:r>
            <a:r>
              <a:rPr lang="da-DK" sz="3600" dirty="0" smtClean="0"/>
              <a:t>lønforhandling, arbejdsmiljøarbejde </a:t>
            </a:r>
            <a:endParaRPr lang="da-DK" sz="3600" dirty="0"/>
          </a:p>
        </p:txBody>
      </p:sp>
      <p:sp>
        <p:nvSpPr>
          <p:cNvPr id="3" name="Undertitel 2"/>
          <p:cNvSpPr>
            <a:spLocks noGrp="1"/>
          </p:cNvSpPr>
          <p:nvPr>
            <p:ph type="subTitle" idx="1"/>
          </p:nvPr>
        </p:nvSpPr>
        <p:spPr>
          <a:xfrm>
            <a:off x="1524000" y="4462649"/>
            <a:ext cx="9144000" cy="1655762"/>
          </a:xfrm>
        </p:spPr>
        <p:txBody>
          <a:bodyPr/>
          <a:lstStyle/>
          <a:p>
            <a:r>
              <a:rPr lang="da-DK" dirty="0" smtClean="0"/>
              <a:t>Kursusdag </a:t>
            </a:r>
          </a:p>
          <a:p>
            <a:r>
              <a:rPr lang="da-DK" dirty="0" smtClean="0"/>
              <a:t>Lørdag den 14. januar 2017</a:t>
            </a:r>
            <a:endParaRPr lang="da-DK" dirty="0"/>
          </a:p>
        </p:txBody>
      </p:sp>
    </p:spTree>
    <p:extLst>
      <p:ext uri="{BB962C8B-B14F-4D97-AF65-F5344CB8AC3E}">
        <p14:creationId xmlns:p14="http://schemas.microsoft.com/office/powerpoint/2010/main" val="22722632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1547248" y="1056049"/>
            <a:ext cx="2020874" cy="567399"/>
          </a:xfrm>
          <a:prstGeom prst="rect">
            <a:avLst/>
          </a:prstGeom>
        </p:spPr>
        <p:txBody>
          <a:bodyPr wrap="none">
            <a:spAutoFit/>
          </a:bodyPr>
          <a:lstStyle/>
          <a:p>
            <a:r>
              <a:rPr lang="da-DK" sz="3600" dirty="0" smtClean="0"/>
              <a:t>Arbejdstid</a:t>
            </a:r>
            <a:endParaRPr lang="da-DK" sz="3600" dirty="0"/>
          </a:p>
        </p:txBody>
      </p:sp>
      <p:sp>
        <p:nvSpPr>
          <p:cNvPr id="3" name="Pladsholder til indhold 2"/>
          <p:cNvSpPr>
            <a:spLocks noGrp="1"/>
          </p:cNvSpPr>
          <p:nvPr>
            <p:ph sz="quarter" idx="1"/>
          </p:nvPr>
        </p:nvSpPr>
        <p:spPr>
          <a:xfrm>
            <a:off x="1394848" y="2154263"/>
            <a:ext cx="8911525" cy="4212875"/>
          </a:xfrm>
        </p:spPr>
        <p:txBody>
          <a:bodyPr>
            <a:noAutofit/>
          </a:bodyPr>
          <a:lstStyle/>
          <a:p>
            <a:pPr marL="0" indent="0">
              <a:spcAft>
                <a:spcPts val="1200"/>
              </a:spcAft>
              <a:buNone/>
            </a:pPr>
            <a:r>
              <a:rPr lang="da-DK" sz="2800" dirty="0"/>
              <a:t>Den tid medarbejderen reelt bruger på arbejdsopgaverne, eller som man er pålagt at være til stede på arbejdspladsen i. </a:t>
            </a:r>
          </a:p>
          <a:p>
            <a:pPr marL="0" indent="0">
              <a:spcAft>
                <a:spcPts val="1200"/>
              </a:spcAft>
              <a:buNone/>
            </a:pPr>
            <a:r>
              <a:rPr lang="da-DK" sz="2800" dirty="0"/>
              <a:t>Hvis menighedsrådet har besluttet en fast </a:t>
            </a:r>
            <a:r>
              <a:rPr lang="da-DK" sz="2800" dirty="0" smtClean="0"/>
              <a:t>arbejdstid, </a:t>
            </a:r>
            <a:r>
              <a:rPr lang="da-DK" sz="2800" dirty="0"/>
              <a:t>skal denne være meddelt kirkefunktionæren med </a:t>
            </a:r>
            <a:r>
              <a:rPr lang="da-DK" sz="2800" b="1" dirty="0"/>
              <a:t>én måneds varsel. </a:t>
            </a:r>
          </a:p>
        </p:txBody>
      </p:sp>
    </p:spTree>
    <p:extLst>
      <p:ext uri="{BB962C8B-B14F-4D97-AF65-F5344CB8AC3E}">
        <p14:creationId xmlns:p14="http://schemas.microsoft.com/office/powerpoint/2010/main" val="9454714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3600" dirty="0" smtClean="0"/>
              <a:t>Hvem er omfattet?</a:t>
            </a:r>
            <a:endParaRPr lang="da-DK" sz="3600" dirty="0"/>
          </a:p>
        </p:txBody>
      </p:sp>
      <p:sp>
        <p:nvSpPr>
          <p:cNvPr id="3" name="Pladsholder til indhold 2"/>
          <p:cNvSpPr>
            <a:spLocks noGrp="1"/>
          </p:cNvSpPr>
          <p:nvPr>
            <p:ph sz="half" idx="1"/>
          </p:nvPr>
        </p:nvSpPr>
        <p:spPr>
          <a:xfrm>
            <a:off x="1097280" y="2079874"/>
            <a:ext cx="9147100" cy="4023360"/>
          </a:xfrm>
        </p:spPr>
        <p:txBody>
          <a:bodyPr vert="horz" lIns="108000" tIns="45720" rIns="0" bIns="45720" rtlCol="0">
            <a:noAutofit/>
          </a:bodyPr>
          <a:lstStyle/>
          <a:p>
            <a:pPr marL="272654" indent="-272654">
              <a:buFont typeface="Wingdings" panose="05000000000000000000" pitchFamily="2" charset="2"/>
              <a:buChar char="Ø"/>
            </a:pPr>
            <a:r>
              <a:rPr lang="da-DK" sz="2800" dirty="0"/>
              <a:t>Kordegne </a:t>
            </a:r>
          </a:p>
          <a:p>
            <a:pPr marL="272654" indent="-272654">
              <a:buFont typeface="Wingdings" panose="05000000000000000000" pitchFamily="2" charset="2"/>
              <a:buChar char="Ø"/>
            </a:pPr>
            <a:r>
              <a:rPr lang="da-DK" sz="2800" dirty="0" smtClean="0"/>
              <a:t>Sognemedhjælpere/kirke- og kulturmedarbejdere </a:t>
            </a:r>
            <a:endParaRPr lang="da-DK" sz="2800" dirty="0"/>
          </a:p>
          <a:p>
            <a:pPr marL="272654" indent="-272654">
              <a:buFont typeface="Wingdings" panose="05000000000000000000" pitchFamily="2" charset="2"/>
              <a:buChar char="Ø"/>
            </a:pPr>
            <a:r>
              <a:rPr lang="da-DK" sz="2800" dirty="0"/>
              <a:t>Kirkemusikere </a:t>
            </a:r>
          </a:p>
          <a:p>
            <a:pPr marL="272654" indent="-272654">
              <a:buFont typeface="Wingdings" panose="05000000000000000000" pitchFamily="2" charset="2"/>
              <a:buChar char="Ø"/>
            </a:pPr>
            <a:r>
              <a:rPr lang="da-DK" sz="2800" dirty="0"/>
              <a:t>Kirketjenere </a:t>
            </a:r>
          </a:p>
          <a:p>
            <a:pPr marL="272654" indent="-272654">
              <a:buFont typeface="Wingdings" panose="05000000000000000000" pitchFamily="2" charset="2"/>
              <a:buChar char="Ø"/>
            </a:pPr>
            <a:r>
              <a:rPr lang="da-DK" sz="2800" dirty="0"/>
              <a:t>Gravere</a:t>
            </a:r>
          </a:p>
          <a:p>
            <a:pPr marL="272654" indent="-272654">
              <a:buFont typeface="Wingdings" panose="05000000000000000000" pitchFamily="2" charset="2"/>
              <a:buChar char="Ø"/>
            </a:pPr>
            <a:r>
              <a:rPr lang="da-DK" sz="2800" dirty="0"/>
              <a:t>Organister </a:t>
            </a:r>
          </a:p>
          <a:p>
            <a:pPr marL="0" indent="0">
              <a:buNone/>
            </a:pPr>
            <a:endParaRPr lang="da-DK" sz="2800" dirty="0"/>
          </a:p>
        </p:txBody>
      </p:sp>
      <p:sp>
        <p:nvSpPr>
          <p:cNvPr id="5" name="Pladsholder til indhold 4"/>
          <p:cNvSpPr>
            <a:spLocks noGrp="1"/>
          </p:cNvSpPr>
          <p:nvPr>
            <p:ph sz="half" idx="2"/>
          </p:nvPr>
        </p:nvSpPr>
        <p:spPr>
          <a:xfrm>
            <a:off x="6834753" y="4401519"/>
            <a:ext cx="4320927" cy="1270862"/>
          </a:xfrm>
          <a:solidFill>
            <a:schemeClr val="accent1">
              <a:lumMod val="40000"/>
              <a:lumOff val="60000"/>
            </a:schemeClr>
          </a:solidFill>
        </p:spPr>
        <p:txBody>
          <a:bodyPr/>
          <a:lstStyle/>
          <a:p>
            <a:pPr algn="ctr"/>
            <a:r>
              <a:rPr lang="da-DK" sz="2800" dirty="0"/>
              <a:t>For tjenestemandsansatte kirkefunktionærer gælder </a:t>
            </a:r>
            <a:r>
              <a:rPr lang="da-DK" sz="2800" dirty="0" smtClean="0"/>
              <a:t>    andre </a:t>
            </a:r>
            <a:r>
              <a:rPr lang="da-DK" sz="2800" dirty="0"/>
              <a:t>regler </a:t>
            </a:r>
          </a:p>
          <a:p>
            <a:endParaRPr lang="da-DK" dirty="0"/>
          </a:p>
        </p:txBody>
      </p:sp>
      <p:sp>
        <p:nvSpPr>
          <p:cNvPr id="4" name="Title 1"/>
          <p:cNvSpPr txBox="1">
            <a:spLocks/>
          </p:cNvSpPr>
          <p:nvPr/>
        </p:nvSpPr>
        <p:spPr>
          <a:xfrm>
            <a:off x="1097280" y="422717"/>
            <a:ext cx="6858000" cy="990600"/>
          </a:xfrm>
          <a:prstGeom prst="rect">
            <a:avLst/>
          </a:prstGeom>
        </p:spPr>
        <p:txBody>
          <a:bodyPr vert="horz" anchor="b" anchorCtr="0">
            <a:noAutofit/>
          </a:bodyPr>
          <a:lstStyle>
            <a:lvl1pPr algn="l" rtl="0" eaLnBrk="1" latinLnBrk="0" hangingPunct="1">
              <a:spcBef>
                <a:spcPct val="0"/>
              </a:spcBef>
              <a:buNone/>
              <a:defRPr kumimoji="0" sz="3200" kern="1200">
                <a:solidFill>
                  <a:schemeClr val="tx2"/>
                </a:solidFill>
                <a:latin typeface="+mj-lt"/>
                <a:ea typeface="+mj-ea"/>
                <a:cs typeface="+mj-cs"/>
              </a:defRPr>
            </a:lvl1pPr>
          </a:lstStyle>
          <a:p>
            <a:r>
              <a:rPr lang="da-DK" sz="3600" dirty="0">
                <a:solidFill>
                  <a:schemeClr val="tx1"/>
                </a:solidFill>
              </a:rPr>
              <a:t>Rammetid &amp; Rådighedstid</a:t>
            </a:r>
            <a:r>
              <a:rPr lang="da-DK" b="1" dirty="0">
                <a:solidFill>
                  <a:schemeClr val="accent1"/>
                </a:solidFill>
              </a:rPr>
              <a:t/>
            </a:r>
            <a:br>
              <a:rPr lang="da-DK" b="1" dirty="0">
                <a:solidFill>
                  <a:schemeClr val="accent1"/>
                </a:solidFill>
              </a:rPr>
            </a:br>
            <a:endParaRPr lang="en-US" dirty="0"/>
          </a:p>
        </p:txBody>
      </p:sp>
    </p:spTree>
    <p:extLst>
      <p:ext uri="{BB962C8B-B14F-4D97-AF65-F5344CB8AC3E}">
        <p14:creationId xmlns:p14="http://schemas.microsoft.com/office/powerpoint/2010/main" val="7333254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00380" y="211548"/>
            <a:ext cx="10058400" cy="1450757"/>
          </a:xfrm>
        </p:spPr>
        <p:txBody>
          <a:bodyPr>
            <a:normAutofit/>
          </a:bodyPr>
          <a:lstStyle/>
          <a:p>
            <a:r>
              <a:rPr lang="da-DK" sz="3200" b="1" dirty="0" smtClean="0"/>
              <a:t>Rammetid gælder </a:t>
            </a:r>
            <a:r>
              <a:rPr lang="da-DK" sz="3200" b="1" dirty="0"/>
              <a:t>kun for deltidsansatte</a:t>
            </a:r>
            <a:br>
              <a:rPr lang="da-DK" sz="3200" b="1" dirty="0"/>
            </a:br>
            <a:r>
              <a:rPr lang="da-DK" sz="2400" dirty="0" smtClean="0"/>
              <a:t>Det </a:t>
            </a:r>
            <a:r>
              <a:rPr lang="da-DK" sz="2400" dirty="0"/>
              <a:t>tidsrum, hvor de planlagte og de ikke-planlagte tjenester </a:t>
            </a:r>
            <a:r>
              <a:rPr lang="da-DK" sz="2400" dirty="0" smtClean="0"/>
              <a:t>                                         og </a:t>
            </a:r>
            <a:r>
              <a:rPr lang="da-DK" sz="2400" dirty="0"/>
              <a:t>kirkelige aktiviteter</a:t>
            </a:r>
            <a:r>
              <a:rPr lang="da-DK" sz="2400" b="1" dirty="0"/>
              <a:t> </a:t>
            </a:r>
            <a:r>
              <a:rPr lang="da-DK" sz="2400" b="1" i="1" dirty="0"/>
              <a:t>kan </a:t>
            </a:r>
            <a:r>
              <a:rPr lang="da-DK" sz="2400" dirty="0"/>
              <a:t>placeres</a:t>
            </a:r>
            <a:r>
              <a:rPr lang="da-DK" sz="2400" dirty="0" smtClean="0"/>
              <a:t>.</a:t>
            </a:r>
            <a:r>
              <a:rPr lang="da-DK" sz="2400" b="1" dirty="0" smtClean="0"/>
              <a:t> </a:t>
            </a:r>
            <a:endParaRPr lang="da-DK" sz="2400" b="1" dirty="0"/>
          </a:p>
        </p:txBody>
      </p:sp>
      <p:sp>
        <p:nvSpPr>
          <p:cNvPr id="3" name="Pladsholder til indhold 2"/>
          <p:cNvSpPr>
            <a:spLocks noGrp="1"/>
          </p:cNvSpPr>
          <p:nvPr>
            <p:ph idx="1"/>
          </p:nvPr>
        </p:nvSpPr>
        <p:spPr>
          <a:xfrm>
            <a:off x="1100380" y="1920240"/>
            <a:ext cx="10011906" cy="4937760"/>
          </a:xfrm>
        </p:spPr>
        <p:txBody>
          <a:bodyPr>
            <a:noAutofit/>
          </a:bodyPr>
          <a:lstStyle/>
          <a:p>
            <a:pPr>
              <a:spcBef>
                <a:spcPts val="600"/>
              </a:spcBef>
              <a:spcAft>
                <a:spcPts val="600"/>
              </a:spcAft>
            </a:pPr>
            <a:r>
              <a:rPr lang="da-DK" sz="2600" dirty="0"/>
              <a:t>Ved </a:t>
            </a:r>
            <a:r>
              <a:rPr lang="da-DK" sz="2600" i="1" dirty="0"/>
              <a:t>ansættelse på deltid </a:t>
            </a:r>
            <a:r>
              <a:rPr lang="da-DK" sz="2600" dirty="0"/>
              <a:t>skal der ved ansættelsen aftales en rammetid, dvs. på hvilke dage og tidspunkter, arbejdstiden kan placeres. </a:t>
            </a:r>
            <a:endParaRPr lang="da-DK" sz="2600" dirty="0" smtClean="0"/>
          </a:p>
          <a:p>
            <a:pPr>
              <a:spcBef>
                <a:spcPts val="600"/>
              </a:spcBef>
              <a:spcAft>
                <a:spcPts val="600"/>
              </a:spcAft>
            </a:pPr>
            <a:r>
              <a:rPr lang="da-DK" sz="2600" dirty="0" smtClean="0"/>
              <a:t>Rammetiden </a:t>
            </a:r>
            <a:r>
              <a:rPr lang="da-DK" sz="2600" dirty="0"/>
              <a:t>er det tidsrum, menighedsrådet med én måneds varsel kan placere planlagte tjenester</a:t>
            </a:r>
            <a:r>
              <a:rPr lang="da-DK" sz="2600" dirty="0" smtClean="0"/>
              <a:t>/ arbejdsopgaver </a:t>
            </a:r>
            <a:r>
              <a:rPr lang="da-DK" sz="2600" dirty="0"/>
              <a:t>og rådighedstid indenfor. </a:t>
            </a:r>
          </a:p>
          <a:p>
            <a:pPr>
              <a:spcBef>
                <a:spcPts val="600"/>
              </a:spcBef>
              <a:spcAft>
                <a:spcPts val="600"/>
              </a:spcAft>
            </a:pPr>
            <a:r>
              <a:rPr lang="da-DK" sz="2600" dirty="0"/>
              <a:t>Deltidsansatte er nemlig kun forpligtede til at arbejde ud over det fastlagte timetal på de dage og tidspunkter, der er indgået aftale om ved ansættelsen. </a:t>
            </a:r>
            <a:endParaRPr lang="da-DK" sz="2600" dirty="0" smtClean="0"/>
          </a:p>
          <a:p>
            <a:pPr marL="0" indent="0">
              <a:spcBef>
                <a:spcPts val="600"/>
              </a:spcBef>
              <a:spcAft>
                <a:spcPts val="600"/>
              </a:spcAft>
              <a:buNone/>
            </a:pPr>
            <a:r>
              <a:rPr lang="da-DK" sz="2600" dirty="0"/>
              <a:t/>
            </a:r>
            <a:br>
              <a:rPr lang="da-DK" sz="2600" dirty="0"/>
            </a:br>
            <a:r>
              <a:rPr lang="da-DK" sz="2600" dirty="0" smtClean="0"/>
              <a:t>Rammetiden </a:t>
            </a:r>
            <a:r>
              <a:rPr lang="da-DK" sz="2600" b="1" dirty="0"/>
              <a:t>skal</a:t>
            </a:r>
            <a:r>
              <a:rPr lang="da-DK" sz="2600" dirty="0"/>
              <a:t> </a:t>
            </a:r>
            <a:r>
              <a:rPr lang="da-DK" sz="2600" dirty="0" smtClean="0"/>
              <a:t>anføres </a:t>
            </a:r>
            <a:r>
              <a:rPr lang="da-DK" sz="2600" dirty="0"/>
              <a:t>i ansættelsesbeviset. </a:t>
            </a:r>
            <a:endParaRPr lang="da-DK" sz="2600" dirty="0" smtClean="0"/>
          </a:p>
          <a:p>
            <a:pPr marL="0" indent="0">
              <a:spcBef>
                <a:spcPts val="600"/>
              </a:spcBef>
              <a:spcAft>
                <a:spcPts val="600"/>
              </a:spcAft>
              <a:buNone/>
            </a:pPr>
            <a:r>
              <a:rPr lang="da-DK" sz="2600" dirty="0" smtClean="0"/>
              <a:t>Tjenester</a:t>
            </a:r>
            <a:r>
              <a:rPr lang="da-DK" sz="2600" dirty="0"/>
              <a:t>, der placeres uden for rammetiden, skal dækkes af vikar.</a:t>
            </a:r>
          </a:p>
          <a:p>
            <a:pPr>
              <a:spcBef>
                <a:spcPts val="600"/>
              </a:spcBef>
              <a:spcAft>
                <a:spcPts val="600"/>
              </a:spcAft>
            </a:pPr>
            <a:endParaRPr lang="da-DK" sz="2600" dirty="0"/>
          </a:p>
        </p:txBody>
      </p:sp>
    </p:spTree>
    <p:extLst>
      <p:ext uri="{BB962C8B-B14F-4D97-AF65-F5344CB8AC3E}">
        <p14:creationId xmlns:p14="http://schemas.microsoft.com/office/powerpoint/2010/main" val="969827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097280" y="675536"/>
            <a:ext cx="10058400" cy="1450757"/>
          </a:xfrm>
        </p:spPr>
        <p:txBody>
          <a:bodyPr>
            <a:normAutofit/>
          </a:bodyPr>
          <a:lstStyle/>
          <a:p>
            <a:r>
              <a:rPr lang="da-DK" sz="3600" dirty="0" smtClean="0"/>
              <a:t>Eksempel: Rammetiden </a:t>
            </a:r>
            <a:r>
              <a:rPr lang="da-DK" sz="3600" dirty="0"/>
              <a:t>er fastsat til: </a:t>
            </a:r>
            <a:br>
              <a:rPr lang="da-DK" sz="3600" dirty="0"/>
            </a:br>
            <a:endParaRPr lang="da-DK" sz="3600" dirty="0"/>
          </a:p>
        </p:txBody>
      </p:sp>
      <p:sp>
        <p:nvSpPr>
          <p:cNvPr id="4" name="Pladsholder til indhold 3"/>
          <p:cNvSpPr>
            <a:spLocks noGrp="1"/>
          </p:cNvSpPr>
          <p:nvPr>
            <p:ph sz="quarter" idx="1"/>
          </p:nvPr>
        </p:nvSpPr>
        <p:spPr/>
        <p:txBody>
          <a:bodyPr>
            <a:normAutofit/>
          </a:bodyPr>
          <a:lstStyle/>
          <a:p>
            <a:r>
              <a:rPr lang="da-DK" sz="2800" dirty="0" smtClean="0"/>
              <a:t>Mandag</a:t>
            </a:r>
            <a:r>
              <a:rPr lang="da-DK" sz="2800" dirty="0"/>
              <a:t>: 	Fast fridag</a:t>
            </a:r>
          </a:p>
          <a:p>
            <a:r>
              <a:rPr lang="da-DK" sz="2800" dirty="0"/>
              <a:t>Tirsdag: 	8-12</a:t>
            </a:r>
          </a:p>
          <a:p>
            <a:r>
              <a:rPr lang="da-DK" sz="2800" dirty="0"/>
              <a:t>Onsdag:	11-15 +18.30-21.30</a:t>
            </a:r>
          </a:p>
          <a:p>
            <a:r>
              <a:rPr lang="da-DK" sz="2800" dirty="0"/>
              <a:t>Torsdag:	9-17</a:t>
            </a:r>
          </a:p>
          <a:p>
            <a:r>
              <a:rPr lang="da-DK" sz="2800" dirty="0"/>
              <a:t>Fredag:	</a:t>
            </a:r>
            <a:r>
              <a:rPr lang="da-DK" sz="2800" dirty="0" smtClean="0"/>
              <a:t>10-15</a:t>
            </a:r>
            <a:endParaRPr lang="da-DK" sz="2800" dirty="0"/>
          </a:p>
          <a:p>
            <a:r>
              <a:rPr lang="da-DK" sz="2800" dirty="0"/>
              <a:t>Lørdag</a:t>
            </a:r>
            <a:r>
              <a:rPr lang="da-DK" sz="2800" dirty="0" smtClean="0"/>
              <a:t>:	11-16</a:t>
            </a:r>
            <a:endParaRPr lang="da-DK" sz="2800" dirty="0"/>
          </a:p>
          <a:p>
            <a:r>
              <a:rPr lang="da-DK" sz="2800" dirty="0"/>
              <a:t>Søndag: 	10-18</a:t>
            </a:r>
          </a:p>
          <a:p>
            <a:endParaRPr lang="da-DK" sz="2800" dirty="0"/>
          </a:p>
        </p:txBody>
      </p:sp>
      <p:sp>
        <p:nvSpPr>
          <p:cNvPr id="5" name="Tekstfelt 4"/>
          <p:cNvSpPr txBox="1"/>
          <p:nvPr/>
        </p:nvSpPr>
        <p:spPr>
          <a:xfrm>
            <a:off x="6126480" y="5345874"/>
            <a:ext cx="5673305" cy="523220"/>
          </a:xfrm>
          <a:prstGeom prst="rect">
            <a:avLst/>
          </a:prstGeom>
          <a:solidFill>
            <a:schemeClr val="accent1">
              <a:lumMod val="40000"/>
              <a:lumOff val="60000"/>
            </a:schemeClr>
          </a:solidFill>
        </p:spPr>
        <p:txBody>
          <a:bodyPr wrap="square" rtlCol="0">
            <a:spAutoFit/>
          </a:bodyPr>
          <a:lstStyle/>
          <a:p>
            <a:r>
              <a:rPr lang="da-DK" sz="2800" dirty="0"/>
              <a:t>Rammetid er 8-22 for fuldtidsansatte</a:t>
            </a:r>
          </a:p>
        </p:txBody>
      </p:sp>
    </p:spTree>
    <p:extLst>
      <p:ext uri="{BB962C8B-B14F-4D97-AF65-F5344CB8AC3E}">
        <p14:creationId xmlns:p14="http://schemas.microsoft.com/office/powerpoint/2010/main" val="32076277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97280" y="942079"/>
            <a:ext cx="10058400" cy="1450757"/>
          </a:xfrm>
        </p:spPr>
        <p:txBody>
          <a:bodyPr>
            <a:noAutofit/>
          </a:bodyPr>
          <a:lstStyle/>
          <a:p>
            <a:r>
              <a:rPr lang="da-DK" sz="3600" dirty="0" smtClean="0"/>
              <a:t>Planlagte arbejdsopgaver er f.eks.:</a:t>
            </a:r>
            <a:r>
              <a:rPr lang="da-DK" sz="3600" dirty="0"/>
              <a:t/>
            </a:r>
            <a:br>
              <a:rPr lang="da-DK" sz="3600" dirty="0"/>
            </a:br>
            <a:r>
              <a:rPr lang="da-DK" sz="3600" dirty="0" smtClean="0"/>
              <a:t/>
            </a:r>
            <a:br>
              <a:rPr lang="da-DK" sz="3600" dirty="0" smtClean="0"/>
            </a:br>
            <a:endParaRPr lang="da-DK" sz="3600" dirty="0"/>
          </a:p>
        </p:txBody>
      </p:sp>
      <p:sp>
        <p:nvSpPr>
          <p:cNvPr id="3" name="Pladsholder til indhold 2"/>
          <p:cNvSpPr>
            <a:spLocks noGrp="1"/>
          </p:cNvSpPr>
          <p:nvPr>
            <p:ph sz="quarter" idx="1"/>
          </p:nvPr>
        </p:nvSpPr>
        <p:spPr>
          <a:xfrm>
            <a:off x="1209780" y="2056852"/>
            <a:ext cx="5347063" cy="2381250"/>
          </a:xfrm>
        </p:spPr>
        <p:txBody>
          <a:bodyPr>
            <a:noAutofit/>
          </a:bodyPr>
          <a:lstStyle/>
          <a:p>
            <a:pPr>
              <a:spcAft>
                <a:spcPts val="600"/>
              </a:spcAft>
              <a:buFont typeface="Wingdings" panose="05000000000000000000" pitchFamily="2" charset="2"/>
              <a:buChar char="q"/>
            </a:pPr>
            <a:r>
              <a:rPr lang="da-DK" sz="2800" dirty="0" smtClean="0"/>
              <a:t>Højmesser</a:t>
            </a:r>
          </a:p>
          <a:p>
            <a:pPr>
              <a:spcAft>
                <a:spcPts val="600"/>
              </a:spcAft>
              <a:buFont typeface="Wingdings" panose="05000000000000000000" pitchFamily="2" charset="2"/>
              <a:buChar char="q"/>
            </a:pPr>
            <a:r>
              <a:rPr lang="da-DK" sz="2800" dirty="0" smtClean="0"/>
              <a:t>Sognemøder</a:t>
            </a:r>
          </a:p>
          <a:p>
            <a:pPr>
              <a:spcAft>
                <a:spcPts val="600"/>
              </a:spcAft>
              <a:buFont typeface="Wingdings" panose="05000000000000000000" pitchFamily="2" charset="2"/>
              <a:buChar char="q"/>
            </a:pPr>
            <a:r>
              <a:rPr lang="da-DK" sz="2800" dirty="0" smtClean="0"/>
              <a:t>Koncerter </a:t>
            </a:r>
          </a:p>
          <a:p>
            <a:pPr>
              <a:spcAft>
                <a:spcPts val="600"/>
              </a:spcAft>
              <a:buFont typeface="Wingdings" panose="05000000000000000000" pitchFamily="2" charset="2"/>
              <a:buChar char="q"/>
            </a:pPr>
            <a:r>
              <a:rPr lang="da-DK" sz="2800" dirty="0" smtClean="0"/>
              <a:t>Korøvelser</a:t>
            </a:r>
            <a:endParaRPr lang="da-DK" sz="2800" dirty="0"/>
          </a:p>
        </p:txBody>
      </p:sp>
      <p:sp>
        <p:nvSpPr>
          <p:cNvPr id="4" name="Pladsholder til indhold 3"/>
          <p:cNvSpPr>
            <a:spLocks noGrp="1"/>
          </p:cNvSpPr>
          <p:nvPr>
            <p:ph sz="quarter" idx="2"/>
          </p:nvPr>
        </p:nvSpPr>
        <p:spPr>
          <a:xfrm>
            <a:off x="4412507" y="2125384"/>
            <a:ext cx="4387503" cy="1712786"/>
          </a:xfrm>
        </p:spPr>
        <p:txBody>
          <a:bodyPr>
            <a:noAutofit/>
          </a:bodyPr>
          <a:lstStyle/>
          <a:p>
            <a:pPr lvl="1">
              <a:spcAft>
                <a:spcPts val="600"/>
              </a:spcAft>
              <a:buFont typeface="Wingdings" panose="05000000000000000000" pitchFamily="2" charset="2"/>
              <a:buChar char="q"/>
            </a:pPr>
            <a:r>
              <a:rPr lang="da-DK" sz="2800" dirty="0" smtClean="0"/>
              <a:t>Salmesangaftener </a:t>
            </a:r>
          </a:p>
          <a:p>
            <a:pPr lvl="1">
              <a:spcAft>
                <a:spcPts val="600"/>
              </a:spcAft>
              <a:buFont typeface="Wingdings" panose="05000000000000000000" pitchFamily="2" charset="2"/>
              <a:buChar char="q"/>
            </a:pPr>
            <a:r>
              <a:rPr lang="da-DK" sz="2800" dirty="0" smtClean="0"/>
              <a:t>Foredrag </a:t>
            </a:r>
          </a:p>
          <a:p>
            <a:pPr lvl="1">
              <a:spcAft>
                <a:spcPts val="600"/>
              </a:spcAft>
              <a:buFont typeface="Wingdings" panose="05000000000000000000" pitchFamily="2" charset="2"/>
              <a:buChar char="q"/>
            </a:pPr>
            <a:r>
              <a:rPr lang="da-DK" sz="2800" dirty="0" smtClean="0"/>
              <a:t>Spil sammen</a:t>
            </a:r>
          </a:p>
          <a:p>
            <a:pPr lvl="1">
              <a:spcAft>
                <a:spcPts val="600"/>
              </a:spcAft>
              <a:buFont typeface="Wingdings" panose="05000000000000000000" pitchFamily="2" charset="2"/>
              <a:buChar char="q"/>
            </a:pPr>
            <a:r>
              <a:rPr lang="da-DK" sz="2800" dirty="0" smtClean="0"/>
              <a:t>Konfirmandklub</a:t>
            </a:r>
          </a:p>
          <a:p>
            <a:pPr>
              <a:buFont typeface="Wingdings" panose="05000000000000000000" pitchFamily="2" charset="2"/>
              <a:buChar char="q"/>
            </a:pPr>
            <a:endParaRPr lang="da-DK" sz="3200" dirty="0"/>
          </a:p>
        </p:txBody>
      </p:sp>
      <p:sp>
        <p:nvSpPr>
          <p:cNvPr id="5" name="Tekstfelt 4"/>
          <p:cNvSpPr txBox="1"/>
          <p:nvPr/>
        </p:nvSpPr>
        <p:spPr>
          <a:xfrm>
            <a:off x="895802" y="4766154"/>
            <a:ext cx="10919126" cy="954107"/>
          </a:xfrm>
          <a:prstGeom prst="rect">
            <a:avLst/>
          </a:prstGeom>
          <a:noFill/>
        </p:spPr>
        <p:txBody>
          <a:bodyPr wrap="square" rtlCol="0">
            <a:spAutoFit/>
          </a:bodyPr>
          <a:lstStyle/>
          <a:p>
            <a:r>
              <a:rPr lang="da-DK" sz="2800" dirty="0"/>
              <a:t>Planlagte arbejdsopgaver kan placeres med én måneds varsel (inden for rammetiden</a:t>
            </a:r>
            <a:r>
              <a:rPr lang="da-DK" sz="2800" dirty="0" smtClean="0"/>
              <a:t>.)</a:t>
            </a:r>
            <a:endParaRPr lang="da-DK" sz="2800" dirty="0"/>
          </a:p>
        </p:txBody>
      </p:sp>
    </p:spTree>
    <p:extLst>
      <p:ext uri="{BB962C8B-B14F-4D97-AF65-F5344CB8AC3E}">
        <p14:creationId xmlns:p14="http://schemas.microsoft.com/office/powerpoint/2010/main" val="23637534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97280" y="457084"/>
            <a:ext cx="10058400" cy="1450757"/>
          </a:xfrm>
        </p:spPr>
        <p:txBody>
          <a:bodyPr>
            <a:normAutofit/>
          </a:bodyPr>
          <a:lstStyle/>
          <a:p>
            <a:r>
              <a:rPr lang="da-DK" sz="3600" dirty="0" smtClean="0"/>
              <a:t>Rådighedstid:</a:t>
            </a:r>
            <a:r>
              <a:rPr lang="da-DK" sz="3600" dirty="0"/>
              <a:t/>
            </a:r>
            <a:br>
              <a:rPr lang="da-DK" sz="3600" dirty="0"/>
            </a:br>
            <a:endParaRPr lang="da-DK" sz="3600" dirty="0"/>
          </a:p>
        </p:txBody>
      </p:sp>
      <p:sp>
        <p:nvSpPr>
          <p:cNvPr id="3" name="Pladsholder til indhold 2"/>
          <p:cNvSpPr>
            <a:spLocks noGrp="1"/>
          </p:cNvSpPr>
          <p:nvPr>
            <p:ph sz="quarter" idx="1"/>
          </p:nvPr>
        </p:nvSpPr>
        <p:spPr>
          <a:xfrm>
            <a:off x="783770" y="1876842"/>
            <a:ext cx="10498995" cy="4713171"/>
          </a:xfrm>
        </p:spPr>
        <p:txBody>
          <a:bodyPr>
            <a:normAutofit/>
          </a:bodyPr>
          <a:lstStyle/>
          <a:p>
            <a:pPr marL="324000" lvl="1">
              <a:spcBef>
                <a:spcPts val="600"/>
              </a:spcBef>
              <a:spcAft>
                <a:spcPts val="600"/>
              </a:spcAft>
              <a:buFont typeface="Wingdings" panose="05000000000000000000" pitchFamily="2" charset="2"/>
              <a:buChar char="§"/>
            </a:pPr>
            <a:r>
              <a:rPr lang="da-DK" sz="2800" dirty="0"/>
              <a:t>Er det tidsrum, hvori menighedsrådet har fastsat, at kirkefunktionæren skal stå til rådighed for </a:t>
            </a:r>
            <a:r>
              <a:rPr lang="da-DK" sz="2800" b="1" dirty="0"/>
              <a:t>ikke planlagte </a:t>
            </a:r>
            <a:r>
              <a:rPr lang="da-DK" sz="2800" dirty="0"/>
              <a:t>aktiviteter. </a:t>
            </a:r>
          </a:p>
          <a:p>
            <a:pPr marL="324000" lvl="1">
              <a:spcBef>
                <a:spcPts val="600"/>
              </a:spcBef>
              <a:spcAft>
                <a:spcPts val="600"/>
              </a:spcAft>
              <a:buFont typeface="Wingdings" panose="05000000000000000000" pitchFamily="2" charset="2"/>
              <a:buChar char="§"/>
            </a:pPr>
            <a:r>
              <a:rPr lang="da-DK" sz="2800" dirty="0"/>
              <a:t>Menighedsrådet kan for en </a:t>
            </a:r>
            <a:r>
              <a:rPr lang="da-DK" sz="2800" i="1" dirty="0"/>
              <a:t>fuldtidsansat </a:t>
            </a:r>
            <a:r>
              <a:rPr lang="da-DK" sz="2800" dirty="0"/>
              <a:t>kirkefunktionær planlægge maksimalt 30 timers ugentlig rådighedstid til ikke planlagte tjenester/arbejdsopgaver </a:t>
            </a:r>
          </a:p>
          <a:p>
            <a:pPr marL="324000" lvl="1">
              <a:spcBef>
                <a:spcPts val="600"/>
              </a:spcBef>
              <a:spcAft>
                <a:spcPts val="600"/>
              </a:spcAft>
              <a:buFont typeface="Wingdings" panose="05000000000000000000" pitchFamily="2" charset="2"/>
              <a:buChar char="§"/>
            </a:pPr>
            <a:r>
              <a:rPr lang="da-DK" sz="2800" dirty="0"/>
              <a:t>Specielt for organister gælder, at rådighedstiden maksimalt kan planlægges med 4 timer pr. arbejdsdag </a:t>
            </a:r>
          </a:p>
          <a:p>
            <a:pPr marL="324000" lvl="1">
              <a:spcBef>
                <a:spcPts val="600"/>
              </a:spcBef>
              <a:spcAft>
                <a:spcPts val="600"/>
              </a:spcAft>
              <a:buFont typeface="Wingdings" panose="05000000000000000000" pitchFamily="2" charset="2"/>
              <a:buChar char="§"/>
            </a:pPr>
            <a:r>
              <a:rPr lang="da-DK" sz="2800" dirty="0"/>
              <a:t>For </a:t>
            </a:r>
            <a:r>
              <a:rPr lang="da-DK" sz="2800" i="1" dirty="0"/>
              <a:t>deltidsansatte </a:t>
            </a:r>
            <a:r>
              <a:rPr lang="da-DK" sz="2800" dirty="0"/>
              <a:t>nedsættes timetallet forholdsmæssigt. </a:t>
            </a:r>
          </a:p>
          <a:p>
            <a:pPr marL="324000" lvl="1">
              <a:spcBef>
                <a:spcPts val="600"/>
              </a:spcBef>
              <a:spcAft>
                <a:spcPts val="600"/>
              </a:spcAft>
              <a:buFont typeface="Wingdings" panose="05000000000000000000" pitchFamily="2" charset="2"/>
              <a:buChar char="§"/>
            </a:pPr>
            <a:r>
              <a:rPr lang="da-DK" sz="2800" dirty="0"/>
              <a:t>Rådighedstiden skal varsles mindst én måned </a:t>
            </a:r>
          </a:p>
          <a:p>
            <a:pPr marL="324000">
              <a:spcBef>
                <a:spcPts val="600"/>
              </a:spcBef>
              <a:spcAft>
                <a:spcPts val="600"/>
              </a:spcAft>
            </a:pPr>
            <a:endParaRPr lang="da-DK" sz="3200" dirty="0"/>
          </a:p>
        </p:txBody>
      </p:sp>
    </p:spTree>
    <p:extLst>
      <p:ext uri="{BB962C8B-B14F-4D97-AF65-F5344CB8AC3E}">
        <p14:creationId xmlns:p14="http://schemas.microsoft.com/office/powerpoint/2010/main" val="18264942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97280" y="550074"/>
            <a:ext cx="10058400" cy="1450757"/>
          </a:xfrm>
        </p:spPr>
        <p:txBody>
          <a:bodyPr>
            <a:normAutofit/>
          </a:bodyPr>
          <a:lstStyle/>
          <a:p>
            <a:r>
              <a:rPr lang="da-DK" sz="3600" dirty="0" smtClean="0"/>
              <a:t>Ikke planlagte arbejdsopgaver </a:t>
            </a:r>
            <a:br>
              <a:rPr lang="da-DK" sz="3600" dirty="0" smtClean="0"/>
            </a:br>
            <a:endParaRPr lang="da-DK" sz="3600" dirty="0"/>
          </a:p>
        </p:txBody>
      </p:sp>
      <p:sp>
        <p:nvSpPr>
          <p:cNvPr id="3" name="Pladsholder til indhold 2"/>
          <p:cNvSpPr>
            <a:spLocks noGrp="1"/>
          </p:cNvSpPr>
          <p:nvPr>
            <p:ph idx="1"/>
          </p:nvPr>
        </p:nvSpPr>
        <p:spPr/>
        <p:txBody>
          <a:bodyPr>
            <a:noAutofit/>
          </a:bodyPr>
          <a:lstStyle/>
          <a:p>
            <a:pPr>
              <a:spcAft>
                <a:spcPts val="600"/>
              </a:spcAft>
            </a:pPr>
            <a:r>
              <a:rPr lang="da-DK" sz="2400" dirty="0"/>
              <a:t>Ikke planlagte arbejdsopgaver er opgaver, hvor tidspunktet ikke er fastlagt på forhånd, og hvor kirkefunktionæren skal arbejde på tidspunkter, som bestemmes af udefra kommende omstændigheder, fx ved begravelse/bisættelse, </a:t>
            </a:r>
            <a:r>
              <a:rPr lang="da-DK" sz="2400" dirty="0" smtClean="0"/>
              <a:t>vielse, </a:t>
            </a:r>
            <a:r>
              <a:rPr lang="da-DK" sz="2400" dirty="0"/>
              <a:t>samt nødvendige opgaver som følge af akut sygdom. </a:t>
            </a:r>
          </a:p>
          <a:p>
            <a:pPr>
              <a:spcAft>
                <a:spcPts val="600"/>
              </a:spcAft>
            </a:pPr>
            <a:r>
              <a:rPr lang="da-DK" sz="2400" dirty="0"/>
              <a:t>Udførelse af ikke planlagte arbejdsopgaver placeres inden for rådighedstiden og inden for rammetiden. </a:t>
            </a:r>
          </a:p>
          <a:p>
            <a:pPr>
              <a:spcAft>
                <a:spcPts val="600"/>
              </a:spcAft>
            </a:pPr>
            <a:r>
              <a:rPr lang="da-DK" sz="2400" dirty="0"/>
              <a:t>For kirkefunktionærer, der er forpligtet til at stå til rådighed for arbejdsopgaver, der ikke kan planlægges, skal rådighedstiden tilsvarende fastlægges med én måneds varsel</a:t>
            </a:r>
          </a:p>
          <a:p>
            <a:pPr>
              <a:spcAft>
                <a:spcPts val="600"/>
              </a:spcAft>
            </a:pPr>
            <a:r>
              <a:rPr lang="da-DK" sz="2400" dirty="0" smtClean="0">
                <a:solidFill>
                  <a:schemeClr val="accent2"/>
                </a:solidFill>
              </a:rPr>
              <a:t>Arbejdstiden varsles </a:t>
            </a:r>
            <a:r>
              <a:rPr lang="da-DK" sz="2400" dirty="0" smtClean="0">
                <a:solidFill>
                  <a:schemeClr val="accent2"/>
                </a:solidFill>
              </a:rPr>
              <a:t>senest kl. 9.00 samme dag som tjenesten</a:t>
            </a:r>
            <a:endParaRPr lang="da-DK" sz="2400" dirty="0">
              <a:solidFill>
                <a:schemeClr val="accent2"/>
              </a:solidFill>
            </a:endParaRPr>
          </a:p>
        </p:txBody>
      </p:sp>
    </p:spTree>
    <p:extLst>
      <p:ext uri="{BB962C8B-B14F-4D97-AF65-F5344CB8AC3E}">
        <p14:creationId xmlns:p14="http://schemas.microsoft.com/office/powerpoint/2010/main" val="9944873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3600" dirty="0" smtClean="0"/>
              <a:t>Løse og faste fridage </a:t>
            </a:r>
            <a:br>
              <a:rPr lang="da-DK" sz="3600" dirty="0" smtClean="0"/>
            </a:br>
            <a:r>
              <a:rPr lang="da-DK" sz="3600" dirty="0" smtClean="0"/>
              <a:t>(Sv.t. vores andres weekend)</a:t>
            </a:r>
            <a:endParaRPr lang="da-DK" sz="3600" dirty="0"/>
          </a:p>
        </p:txBody>
      </p:sp>
      <p:sp>
        <p:nvSpPr>
          <p:cNvPr id="3" name="Pladsholder til indhold 2"/>
          <p:cNvSpPr>
            <a:spLocks noGrp="1"/>
          </p:cNvSpPr>
          <p:nvPr>
            <p:ph idx="1"/>
          </p:nvPr>
        </p:nvSpPr>
        <p:spPr>
          <a:xfrm>
            <a:off x="1097280" y="2279687"/>
            <a:ext cx="10058400" cy="4023360"/>
          </a:xfrm>
        </p:spPr>
        <p:txBody>
          <a:bodyPr>
            <a:normAutofit/>
          </a:bodyPr>
          <a:lstStyle/>
          <a:p>
            <a:r>
              <a:rPr lang="da-DK" sz="3200" dirty="0" smtClean="0"/>
              <a:t>Fast ugentlig fridag skal stå i ansættelsesaftalen</a:t>
            </a:r>
          </a:p>
          <a:p>
            <a:r>
              <a:rPr lang="da-DK" sz="3200" dirty="0" smtClean="0"/>
              <a:t>Den løse fridag aftales med medarbejderen. Varsles med mindst 1 måned. </a:t>
            </a:r>
          </a:p>
          <a:p>
            <a:r>
              <a:rPr lang="da-DK" sz="3200" dirty="0" smtClean="0"/>
              <a:t>Bør placeres på dage hvor der ikke er planlagte tjenester/opgaver.</a:t>
            </a:r>
            <a:endParaRPr lang="da-DK" sz="3200" dirty="0"/>
          </a:p>
        </p:txBody>
      </p:sp>
    </p:spTree>
    <p:extLst>
      <p:ext uri="{BB962C8B-B14F-4D97-AF65-F5344CB8AC3E}">
        <p14:creationId xmlns:p14="http://schemas.microsoft.com/office/powerpoint/2010/main" val="30311825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1506772" y="-1309214"/>
            <a:ext cx="6151119" cy="8823702"/>
          </a:xfrm>
          <a:prstGeom prst="rect">
            <a:avLst/>
          </a:prstGeom>
          <a:noFill/>
          <a:ln>
            <a:noFill/>
          </a:ln>
        </p:spPr>
      </p:pic>
      <p:sp>
        <p:nvSpPr>
          <p:cNvPr id="3" name="Tekstfelt 2"/>
          <p:cNvSpPr txBox="1"/>
          <p:nvPr/>
        </p:nvSpPr>
        <p:spPr>
          <a:xfrm>
            <a:off x="8994183" y="908774"/>
            <a:ext cx="2986007" cy="3170099"/>
          </a:xfrm>
          <a:prstGeom prst="rect">
            <a:avLst/>
          </a:prstGeom>
          <a:noFill/>
        </p:spPr>
        <p:txBody>
          <a:bodyPr wrap="square" rtlCol="0">
            <a:spAutoFit/>
          </a:bodyPr>
          <a:lstStyle/>
          <a:p>
            <a:r>
              <a:rPr lang="da-DK" sz="2000" dirty="0" smtClean="0"/>
              <a:t>13 løse og 13 faste fridage på et kvartal</a:t>
            </a:r>
          </a:p>
          <a:p>
            <a:endParaRPr lang="da-DK" sz="2000" dirty="0" smtClean="0"/>
          </a:p>
          <a:p>
            <a:r>
              <a:rPr lang="da-DK" sz="2000" dirty="0" smtClean="0"/>
              <a:t>Der </a:t>
            </a:r>
            <a:r>
              <a:rPr lang="da-DK" sz="2000" dirty="0"/>
              <a:t>skal placeres 2 sammenhængende  </a:t>
            </a:r>
            <a:r>
              <a:rPr lang="da-DK" sz="2000" dirty="0" smtClean="0"/>
              <a:t>          lørdag-søndags </a:t>
            </a:r>
            <a:r>
              <a:rPr lang="da-DK" sz="2000" dirty="0"/>
              <a:t>fridage pr kvartal. </a:t>
            </a:r>
            <a:endParaRPr lang="da-DK" sz="2000" dirty="0" smtClean="0"/>
          </a:p>
          <a:p>
            <a:endParaRPr lang="da-DK" sz="2000" dirty="0"/>
          </a:p>
          <a:p>
            <a:r>
              <a:rPr lang="da-DK" sz="2000" dirty="0"/>
              <a:t>Det udgør 4 af de 13 løse fridage i kvartalet</a:t>
            </a:r>
          </a:p>
        </p:txBody>
      </p:sp>
    </p:spTree>
    <p:extLst>
      <p:ext uri="{BB962C8B-B14F-4D97-AF65-F5344CB8AC3E}">
        <p14:creationId xmlns:p14="http://schemas.microsoft.com/office/powerpoint/2010/main" val="2522715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97280" y="612068"/>
            <a:ext cx="10058400" cy="1450757"/>
          </a:xfrm>
        </p:spPr>
        <p:txBody>
          <a:bodyPr/>
          <a:lstStyle/>
          <a:p>
            <a:r>
              <a:rPr lang="da-DK" sz="3600" dirty="0"/>
              <a:t>Sygemeldinger og opfølgning herpå </a:t>
            </a:r>
            <a:br>
              <a:rPr lang="da-DK" sz="3600" dirty="0"/>
            </a:br>
            <a:endParaRPr lang="da-DK" dirty="0"/>
          </a:p>
        </p:txBody>
      </p:sp>
      <p:sp>
        <p:nvSpPr>
          <p:cNvPr id="3" name="Pladsholder til indhold 2"/>
          <p:cNvSpPr>
            <a:spLocks noGrp="1"/>
          </p:cNvSpPr>
          <p:nvPr>
            <p:ph idx="1"/>
          </p:nvPr>
        </p:nvSpPr>
        <p:spPr/>
        <p:txBody>
          <a:bodyPr>
            <a:normAutofit/>
          </a:bodyPr>
          <a:lstStyle/>
          <a:p>
            <a:pPr>
              <a:spcAft>
                <a:spcPts val="600"/>
              </a:spcAft>
            </a:pPr>
            <a:r>
              <a:rPr lang="da-DK" sz="2800" dirty="0" smtClean="0"/>
              <a:t>Kontaktpersonen </a:t>
            </a:r>
            <a:r>
              <a:rPr lang="da-DK" sz="2800" dirty="0"/>
              <a:t>modtager sygemeldinger og fører lister over fravær. </a:t>
            </a:r>
            <a:endParaRPr lang="da-DK" sz="2800" dirty="0" smtClean="0"/>
          </a:p>
          <a:p>
            <a:pPr>
              <a:spcAft>
                <a:spcPts val="600"/>
              </a:spcAft>
            </a:pPr>
            <a:r>
              <a:rPr lang="da-DK" sz="2800" dirty="0" smtClean="0"/>
              <a:t>Hvis </a:t>
            </a:r>
            <a:r>
              <a:rPr lang="da-DK" sz="2800" dirty="0"/>
              <a:t>opgaven med at modtage sygemeldinger og føre sygedagslister er overdraget til en af de ansatte, skal dette fremgå af kontaktpersonens vedtægt og den pågældende medarbejders </a:t>
            </a:r>
            <a:r>
              <a:rPr lang="da-DK" sz="2800" dirty="0" smtClean="0"/>
              <a:t>arbejdsbeskrivelse</a:t>
            </a:r>
          </a:p>
          <a:p>
            <a:pPr>
              <a:spcAft>
                <a:spcPts val="600"/>
              </a:spcAft>
            </a:pPr>
            <a:r>
              <a:rPr lang="da-DK" sz="2800" dirty="0" smtClean="0"/>
              <a:t>Sygemeldte </a:t>
            </a:r>
            <a:r>
              <a:rPr lang="da-DK" sz="2800" dirty="0"/>
              <a:t>medarbejdere indkaldes til en personlig </a:t>
            </a:r>
            <a:r>
              <a:rPr lang="da-DK" sz="2800" dirty="0" smtClean="0"/>
              <a:t>                           samtale </a:t>
            </a:r>
            <a:r>
              <a:rPr lang="da-DK" sz="2800" dirty="0"/>
              <a:t>senest 4 uger efter 1. fraværsdag</a:t>
            </a:r>
          </a:p>
          <a:p>
            <a:pPr>
              <a:spcAft>
                <a:spcPts val="600"/>
              </a:spcAft>
            </a:pPr>
            <a:endParaRPr lang="da-DK" sz="2800" dirty="0"/>
          </a:p>
        </p:txBody>
      </p:sp>
      <p:pic>
        <p:nvPicPr>
          <p:cNvPr id="5" name="Billede 4"/>
          <p:cNvPicPr>
            <a:picLocks noChangeAspect="1"/>
          </p:cNvPicPr>
          <p:nvPr/>
        </p:nvPicPr>
        <p:blipFill>
          <a:blip r:embed="rId2"/>
          <a:stretch>
            <a:fillRect/>
          </a:stretch>
        </p:blipFill>
        <p:spPr>
          <a:xfrm>
            <a:off x="9543646" y="4024583"/>
            <a:ext cx="2018090" cy="2171512"/>
          </a:xfrm>
          <a:prstGeom prst="rect">
            <a:avLst/>
          </a:prstGeom>
        </p:spPr>
      </p:pic>
      <p:sp>
        <p:nvSpPr>
          <p:cNvPr id="4" name="Tekstfelt 3"/>
          <p:cNvSpPr txBox="1"/>
          <p:nvPr/>
        </p:nvSpPr>
        <p:spPr>
          <a:xfrm>
            <a:off x="1097280" y="5826763"/>
            <a:ext cx="6310910" cy="369332"/>
          </a:xfrm>
          <a:prstGeom prst="rect">
            <a:avLst/>
          </a:prstGeom>
          <a:noFill/>
        </p:spPr>
        <p:txBody>
          <a:bodyPr wrap="square" rtlCol="0">
            <a:spAutoFit/>
          </a:bodyPr>
          <a:lstStyle/>
          <a:p>
            <a:r>
              <a:rPr lang="da-DK" dirty="0"/>
              <a:t>For mere info: http://www.cabiweb.dk/sygefravaerspolitik/</a:t>
            </a:r>
          </a:p>
        </p:txBody>
      </p:sp>
    </p:spTree>
    <p:extLst>
      <p:ext uri="{BB962C8B-B14F-4D97-AF65-F5344CB8AC3E}">
        <p14:creationId xmlns:p14="http://schemas.microsoft.com/office/powerpoint/2010/main" val="35249645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a:xfrm>
            <a:off x="942295" y="570768"/>
            <a:ext cx="10058400" cy="917069"/>
          </a:xfrm>
        </p:spPr>
        <p:txBody>
          <a:bodyPr>
            <a:noAutofit/>
          </a:bodyPr>
          <a:lstStyle/>
          <a:p>
            <a:r>
              <a:rPr lang="da-DK" sz="3600" dirty="0" smtClean="0"/>
              <a:t>Præsentation</a:t>
            </a:r>
            <a:endParaRPr lang="da-DK" sz="3600" dirty="0"/>
          </a:p>
        </p:txBody>
      </p:sp>
      <p:sp>
        <p:nvSpPr>
          <p:cNvPr id="7" name="Pladsholder til indhold 6"/>
          <p:cNvSpPr>
            <a:spLocks noGrp="1"/>
          </p:cNvSpPr>
          <p:nvPr>
            <p:ph idx="1"/>
          </p:nvPr>
        </p:nvSpPr>
        <p:spPr>
          <a:xfrm>
            <a:off x="942295" y="2472971"/>
            <a:ext cx="8976620" cy="3615035"/>
          </a:xfrm>
        </p:spPr>
        <p:txBody>
          <a:bodyPr>
            <a:normAutofit/>
          </a:bodyPr>
          <a:lstStyle/>
          <a:p>
            <a:pPr>
              <a:buFont typeface="Arial" panose="020B0604020202020204" pitchFamily="34" charset="0"/>
              <a:buChar char="•"/>
            </a:pPr>
            <a:r>
              <a:rPr lang="da-DK" sz="3200" dirty="0" smtClean="0"/>
              <a:t>Navn </a:t>
            </a:r>
          </a:p>
          <a:p>
            <a:pPr>
              <a:buFont typeface="Arial" panose="020B0604020202020204" pitchFamily="34" charset="0"/>
              <a:buChar char="•"/>
            </a:pPr>
            <a:r>
              <a:rPr lang="da-DK" sz="3200" dirty="0" smtClean="0"/>
              <a:t>Anciennitet </a:t>
            </a:r>
            <a:r>
              <a:rPr lang="da-DK" sz="3200" dirty="0"/>
              <a:t>i </a:t>
            </a:r>
            <a:r>
              <a:rPr lang="da-DK" sz="3200" dirty="0" smtClean="0"/>
              <a:t>MR - erfaring </a:t>
            </a:r>
            <a:r>
              <a:rPr lang="da-DK" sz="3200" dirty="0"/>
              <a:t>i menighedsrådsarbejdet </a:t>
            </a:r>
            <a:r>
              <a:rPr lang="da-DK" sz="3200" dirty="0" smtClean="0"/>
              <a:t>   	og </a:t>
            </a:r>
            <a:r>
              <a:rPr lang="da-DK" sz="3200" dirty="0"/>
              <a:t>som </a:t>
            </a:r>
            <a:r>
              <a:rPr lang="da-DK" sz="3200" dirty="0" smtClean="0"/>
              <a:t>kontaktperson</a:t>
            </a:r>
          </a:p>
        </p:txBody>
      </p:sp>
      <p:pic>
        <p:nvPicPr>
          <p:cNvPr id="9" name="Billede 8"/>
          <p:cNvPicPr>
            <a:picLocks noChangeAspect="1"/>
          </p:cNvPicPr>
          <p:nvPr/>
        </p:nvPicPr>
        <p:blipFill>
          <a:blip r:embed="rId2"/>
          <a:stretch>
            <a:fillRect/>
          </a:stretch>
        </p:blipFill>
        <p:spPr>
          <a:xfrm>
            <a:off x="9376475" y="201998"/>
            <a:ext cx="2063408" cy="1902204"/>
          </a:xfrm>
          <a:prstGeom prst="rect">
            <a:avLst/>
          </a:prstGeom>
        </p:spPr>
      </p:pic>
    </p:spTree>
    <p:extLst>
      <p:ext uri="{BB962C8B-B14F-4D97-AF65-F5344CB8AC3E}">
        <p14:creationId xmlns:p14="http://schemas.microsoft.com/office/powerpoint/2010/main" val="6848808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p:cNvPicPr>
            <a:picLocks noChangeAspect="1"/>
          </p:cNvPicPr>
          <p:nvPr/>
        </p:nvPicPr>
        <p:blipFill rotWithShape="1">
          <a:blip r:embed="rId2"/>
          <a:srcRect r="9736" b="14286"/>
          <a:stretch/>
        </p:blipFill>
        <p:spPr>
          <a:xfrm>
            <a:off x="10021537" y="0"/>
            <a:ext cx="1648688" cy="1673818"/>
          </a:xfrm>
          <a:prstGeom prst="rect">
            <a:avLst/>
          </a:prstGeom>
        </p:spPr>
      </p:pic>
      <p:sp>
        <p:nvSpPr>
          <p:cNvPr id="2" name="Titel 1"/>
          <p:cNvSpPr>
            <a:spLocks noGrp="1"/>
          </p:cNvSpPr>
          <p:nvPr>
            <p:ph type="title"/>
          </p:nvPr>
        </p:nvSpPr>
        <p:spPr>
          <a:xfrm>
            <a:off x="976393" y="185980"/>
            <a:ext cx="10851913" cy="1450757"/>
          </a:xfrm>
        </p:spPr>
        <p:txBody>
          <a:bodyPr>
            <a:noAutofit/>
          </a:bodyPr>
          <a:lstStyle/>
          <a:p>
            <a:r>
              <a:rPr lang="da-DK" sz="3600" dirty="0"/>
              <a:t>Hovedferie</a:t>
            </a:r>
            <a:r>
              <a:rPr lang="da-DK" sz="3200" b="1" dirty="0"/>
              <a:t/>
            </a:r>
            <a:br>
              <a:rPr lang="da-DK" sz="3200" b="1" dirty="0"/>
            </a:br>
            <a:r>
              <a:rPr lang="da-DK" sz="2000" dirty="0" smtClean="0"/>
              <a:t>- </a:t>
            </a:r>
            <a:r>
              <a:rPr lang="da-DK" sz="2400" dirty="0"/>
              <a:t>Arbejdsgiveren skal så tidligt som muligt </a:t>
            </a:r>
            <a:r>
              <a:rPr lang="da-DK" sz="2400" dirty="0" smtClean="0"/>
              <a:t/>
            </a:r>
            <a:br>
              <a:rPr lang="da-DK" sz="2400" dirty="0" smtClean="0"/>
            </a:br>
            <a:r>
              <a:rPr lang="da-DK" sz="2400" dirty="0" smtClean="0"/>
              <a:t>give </a:t>
            </a:r>
            <a:r>
              <a:rPr lang="da-DK" sz="2400" dirty="0"/>
              <a:t>den ansatte meddelelse om feriens placering</a:t>
            </a:r>
          </a:p>
        </p:txBody>
      </p:sp>
      <p:sp>
        <p:nvSpPr>
          <p:cNvPr id="3" name="Pladsholder til indhold 2"/>
          <p:cNvSpPr>
            <a:spLocks noGrp="1"/>
          </p:cNvSpPr>
          <p:nvPr>
            <p:ph idx="1"/>
          </p:nvPr>
        </p:nvSpPr>
        <p:spPr>
          <a:xfrm>
            <a:off x="976393" y="2682644"/>
            <a:ext cx="10191686" cy="2778196"/>
          </a:xfrm>
        </p:spPr>
        <p:txBody>
          <a:bodyPr lIns="72000">
            <a:spAutoFit/>
          </a:bodyPr>
          <a:lstStyle/>
          <a:p>
            <a:r>
              <a:rPr lang="da-DK" sz="2800" dirty="0" smtClean="0"/>
              <a:t>Hovedferien </a:t>
            </a:r>
            <a:r>
              <a:rPr lang="da-DK" sz="2800" dirty="0"/>
              <a:t>er de 3 ugers ferie, som medarbejderen holder i ferieperioden, der går den 1. maj til den 30. september. Medarbejderen har krav på, at de 3 ugers ferie gives samlet. </a:t>
            </a:r>
            <a:r>
              <a:rPr lang="da-DK" sz="2800" dirty="0" smtClean="0"/>
              <a:t>                                                 </a:t>
            </a:r>
          </a:p>
          <a:p>
            <a:r>
              <a:rPr lang="da-DK" sz="2800" b="1" dirty="0" smtClean="0">
                <a:solidFill>
                  <a:schemeClr val="accent2"/>
                </a:solidFill>
              </a:rPr>
              <a:t>Hovedferien </a:t>
            </a:r>
            <a:r>
              <a:rPr lang="da-DK" sz="2800" b="1" dirty="0">
                <a:solidFill>
                  <a:schemeClr val="accent2"/>
                </a:solidFill>
              </a:rPr>
              <a:t>skal varsles 3 måneder før </a:t>
            </a:r>
            <a:r>
              <a:rPr lang="da-DK" sz="2800" b="1" dirty="0" smtClean="0">
                <a:solidFill>
                  <a:schemeClr val="accent2"/>
                </a:solidFill>
              </a:rPr>
              <a:t>afholdelse</a:t>
            </a:r>
            <a:r>
              <a:rPr lang="da-DK" sz="2800" b="1" dirty="0" smtClean="0"/>
              <a:t>.</a:t>
            </a:r>
          </a:p>
          <a:p>
            <a:r>
              <a:rPr lang="da-DK" sz="2800" dirty="0" smtClean="0"/>
              <a:t>I </a:t>
            </a:r>
            <a:r>
              <a:rPr lang="da-DK" sz="2800" dirty="0"/>
              <a:t>har ikke pligt til at opfylde de ansattes ferieønsker, men I har pligt til at forsøge at imødekomme </a:t>
            </a:r>
            <a:r>
              <a:rPr lang="da-DK" sz="2800" dirty="0" smtClean="0"/>
              <a:t>ønskerne.</a:t>
            </a:r>
          </a:p>
        </p:txBody>
      </p:sp>
    </p:spTree>
    <p:extLst>
      <p:ext uri="{BB962C8B-B14F-4D97-AF65-F5344CB8AC3E}">
        <p14:creationId xmlns:p14="http://schemas.microsoft.com/office/powerpoint/2010/main" val="28460627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97280" y="857573"/>
            <a:ext cx="10058400" cy="1127760"/>
          </a:xfrm>
        </p:spPr>
        <p:txBody>
          <a:bodyPr>
            <a:normAutofit/>
          </a:bodyPr>
          <a:lstStyle/>
          <a:p>
            <a:r>
              <a:rPr lang="da-DK" sz="3600" dirty="0"/>
              <a:t>Øvrig ferie (restferien) </a:t>
            </a:r>
            <a:br>
              <a:rPr lang="da-DK" sz="3600" dirty="0"/>
            </a:br>
            <a:endParaRPr lang="da-DK" sz="3600" dirty="0"/>
          </a:p>
        </p:txBody>
      </p:sp>
      <p:sp>
        <p:nvSpPr>
          <p:cNvPr id="3" name="Pladsholder til indhold 2"/>
          <p:cNvSpPr>
            <a:spLocks noGrp="1"/>
          </p:cNvSpPr>
          <p:nvPr>
            <p:ph idx="1"/>
          </p:nvPr>
        </p:nvSpPr>
        <p:spPr>
          <a:xfrm>
            <a:off x="1097280" y="2106991"/>
            <a:ext cx="10058400" cy="4023360"/>
          </a:xfrm>
        </p:spPr>
        <p:txBody>
          <a:bodyPr>
            <a:normAutofit fontScale="92500"/>
          </a:bodyPr>
          <a:lstStyle/>
          <a:p>
            <a:r>
              <a:rPr lang="da-DK" sz="2800" dirty="0" smtClean="0"/>
              <a:t>Kan </a:t>
            </a:r>
            <a:r>
              <a:rPr lang="da-DK" sz="2800" dirty="0"/>
              <a:t>placeres frit inden for ferieåret, men skal som udgangspunkt gives i sammenhængende perioder af mindst 5 dages varighed </a:t>
            </a:r>
            <a:endParaRPr lang="da-DK" sz="2800" dirty="0" smtClean="0"/>
          </a:p>
          <a:p>
            <a:r>
              <a:rPr lang="da-DK" sz="2800" dirty="0" smtClean="0"/>
              <a:t>Øvrig </a:t>
            </a:r>
            <a:r>
              <a:rPr lang="da-DK" sz="2800" dirty="0"/>
              <a:t>ferie kan dog afvikles som enkelte feriedage, hvis hensynet til menighedsrådets drift gør det ønskeligt, eller hvis menighedsrådet og medarbejderen er enige om det</a:t>
            </a:r>
            <a:r>
              <a:rPr lang="da-DK" sz="2800" dirty="0" smtClean="0"/>
              <a:t>.</a:t>
            </a:r>
          </a:p>
          <a:p>
            <a:r>
              <a:rPr lang="da-DK" sz="2800" dirty="0"/>
              <a:t>En ferieuge skal så vidt muligt skal afspejle en arbejdsuge. Det betyder, at                    medarbejderen skal afvikle ferie, som man arbejder. Det betyder fx, at </a:t>
            </a:r>
            <a:r>
              <a:rPr lang="da-DK" sz="2800" dirty="0">
                <a:solidFill>
                  <a:schemeClr val="accent2"/>
                </a:solidFill>
              </a:rPr>
              <a:t>arbejdsfrie dage skal indgå </a:t>
            </a:r>
            <a:r>
              <a:rPr lang="da-DK" sz="2800" dirty="0"/>
              <a:t>i ferien med et forholdsmæssigt antal. </a:t>
            </a:r>
          </a:p>
          <a:p>
            <a:r>
              <a:rPr lang="da-DK" sz="2800" dirty="0" smtClean="0">
                <a:solidFill>
                  <a:schemeClr val="accent2"/>
                </a:solidFill>
              </a:rPr>
              <a:t>Øvrig </a:t>
            </a:r>
            <a:r>
              <a:rPr lang="da-DK" sz="2800" dirty="0">
                <a:solidFill>
                  <a:schemeClr val="accent2"/>
                </a:solidFill>
              </a:rPr>
              <a:t>ferie skal varsles med 1 måned før afholdelse af ferie</a:t>
            </a:r>
            <a:r>
              <a:rPr lang="da-DK" sz="2800" dirty="0"/>
              <a:t>.</a:t>
            </a:r>
          </a:p>
          <a:p>
            <a:endParaRPr lang="da-DK" sz="2800" dirty="0"/>
          </a:p>
        </p:txBody>
      </p:sp>
      <p:pic>
        <p:nvPicPr>
          <p:cNvPr id="5" name="Billede 4"/>
          <p:cNvPicPr>
            <a:picLocks noChangeAspect="1"/>
          </p:cNvPicPr>
          <p:nvPr/>
        </p:nvPicPr>
        <p:blipFill>
          <a:blip r:embed="rId2"/>
          <a:stretch>
            <a:fillRect/>
          </a:stretch>
        </p:blipFill>
        <p:spPr>
          <a:xfrm>
            <a:off x="9518945" y="0"/>
            <a:ext cx="2143125" cy="2143125"/>
          </a:xfrm>
          <a:prstGeom prst="rect">
            <a:avLst/>
          </a:prstGeom>
        </p:spPr>
      </p:pic>
    </p:spTree>
    <p:extLst>
      <p:ext uri="{BB962C8B-B14F-4D97-AF65-F5344CB8AC3E}">
        <p14:creationId xmlns:p14="http://schemas.microsoft.com/office/powerpoint/2010/main" val="18854650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62305" y="0"/>
            <a:ext cx="10058400" cy="1450757"/>
          </a:xfrm>
        </p:spPr>
        <p:txBody>
          <a:bodyPr>
            <a:normAutofit/>
          </a:bodyPr>
          <a:lstStyle/>
          <a:p>
            <a:r>
              <a:rPr lang="da-DK" sz="3600" dirty="0" smtClean="0"/>
              <a:t>Særlige feriedage</a:t>
            </a:r>
            <a:endParaRPr lang="da-DK" sz="3600" dirty="0"/>
          </a:p>
        </p:txBody>
      </p:sp>
      <p:sp>
        <p:nvSpPr>
          <p:cNvPr id="3" name="Pladsholder til indhold 2"/>
          <p:cNvSpPr>
            <a:spLocks noGrp="1"/>
          </p:cNvSpPr>
          <p:nvPr>
            <p:ph idx="1"/>
          </p:nvPr>
        </p:nvSpPr>
        <p:spPr>
          <a:xfrm>
            <a:off x="1097280" y="2834640"/>
            <a:ext cx="10058400" cy="4023360"/>
          </a:xfrm>
        </p:spPr>
        <p:txBody>
          <a:bodyPr>
            <a:normAutofit/>
          </a:bodyPr>
          <a:lstStyle/>
          <a:p>
            <a:pPr>
              <a:spcAft>
                <a:spcPts val="600"/>
              </a:spcAft>
            </a:pPr>
            <a:r>
              <a:rPr lang="da-DK" sz="2800" dirty="0" smtClean="0"/>
              <a:t>Er </a:t>
            </a:r>
            <a:r>
              <a:rPr lang="da-DK" sz="2800" dirty="0"/>
              <a:t>de særlige feriedage ikke afviklet ved ferieårets udløb, skal menighedsrådet af egen drift udbetale kontant godtgørelse til den ansatte, medmindre der er indgået aftale om at overføre dagene til et senere ferieår. </a:t>
            </a:r>
          </a:p>
          <a:p>
            <a:pPr>
              <a:spcAft>
                <a:spcPts val="600"/>
              </a:spcAft>
            </a:pPr>
            <a:endParaRPr lang="da-DK" sz="2800" dirty="0"/>
          </a:p>
        </p:txBody>
      </p:sp>
      <p:pic>
        <p:nvPicPr>
          <p:cNvPr id="4" name="Bille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8455" y="183306"/>
            <a:ext cx="2762250" cy="1657350"/>
          </a:xfrm>
          <a:prstGeom prst="rect">
            <a:avLst/>
          </a:prstGeom>
        </p:spPr>
      </p:pic>
    </p:spTree>
    <p:extLst>
      <p:ext uri="{BB962C8B-B14F-4D97-AF65-F5344CB8AC3E}">
        <p14:creationId xmlns:p14="http://schemas.microsoft.com/office/powerpoint/2010/main" val="4377406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1752163" y="-1161519"/>
            <a:ext cx="6151118" cy="8880530"/>
          </a:xfrm>
          <a:prstGeom prst="rect">
            <a:avLst/>
          </a:prstGeom>
          <a:noFill/>
          <a:ln>
            <a:noFill/>
          </a:ln>
        </p:spPr>
      </p:pic>
      <p:sp>
        <p:nvSpPr>
          <p:cNvPr id="3" name="Tekstfelt 2"/>
          <p:cNvSpPr txBox="1"/>
          <p:nvPr/>
        </p:nvSpPr>
        <p:spPr>
          <a:xfrm>
            <a:off x="9670942" y="1363851"/>
            <a:ext cx="2262753" cy="923330"/>
          </a:xfrm>
          <a:prstGeom prst="rect">
            <a:avLst/>
          </a:prstGeom>
          <a:noFill/>
        </p:spPr>
        <p:txBody>
          <a:bodyPr wrap="square" rtlCol="0">
            <a:spAutoFit/>
          </a:bodyPr>
          <a:lstStyle/>
          <a:p>
            <a:r>
              <a:rPr lang="da-DK" dirty="0" smtClean="0"/>
              <a:t>I en ferieuge indgår både en løs og en fast fridag</a:t>
            </a:r>
            <a:endParaRPr lang="da-DK" dirty="0"/>
          </a:p>
        </p:txBody>
      </p:sp>
    </p:spTree>
    <p:extLst>
      <p:ext uri="{BB962C8B-B14F-4D97-AF65-F5344CB8AC3E}">
        <p14:creationId xmlns:p14="http://schemas.microsoft.com/office/powerpoint/2010/main" val="3536498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a:hlinkClick r:id="rId2"/>
          </p:cNvPr>
          <p:cNvPicPr>
            <a:picLocks noChangeAspect="1"/>
          </p:cNvPicPr>
          <p:nvPr/>
        </p:nvPicPr>
        <p:blipFill>
          <a:blip r:embed="rId3"/>
          <a:stretch>
            <a:fillRect/>
          </a:stretch>
        </p:blipFill>
        <p:spPr>
          <a:xfrm>
            <a:off x="122820" y="30474"/>
            <a:ext cx="5989261" cy="3503839"/>
          </a:xfrm>
          <a:prstGeom prst="rect">
            <a:avLst/>
          </a:prstGeom>
          <a:ln w="88900" cap="sq" cmpd="thickThin">
            <a:solidFill>
              <a:srgbClr val="000000"/>
            </a:solidFill>
            <a:prstDash val="solid"/>
            <a:miter lim="800000"/>
          </a:ln>
          <a:effectLst>
            <a:innerShdw blurRad="76200">
              <a:srgbClr val="000000"/>
            </a:innerShdw>
          </a:effectLst>
        </p:spPr>
      </p:pic>
      <p:cxnSp>
        <p:nvCxnSpPr>
          <p:cNvPr id="6" name="Lige pilforbindelse 5"/>
          <p:cNvCxnSpPr/>
          <p:nvPr/>
        </p:nvCxnSpPr>
        <p:spPr>
          <a:xfrm>
            <a:off x="4556502" y="784111"/>
            <a:ext cx="1078697" cy="51422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grpSp>
        <p:nvGrpSpPr>
          <p:cNvPr id="10" name="Gruppe 9"/>
          <p:cNvGrpSpPr/>
          <p:nvPr/>
        </p:nvGrpSpPr>
        <p:grpSpPr>
          <a:xfrm>
            <a:off x="6804799" y="1029077"/>
            <a:ext cx="4913020" cy="2505236"/>
            <a:chOff x="6242660" y="286603"/>
            <a:chExt cx="4913020" cy="2505236"/>
          </a:xfrm>
        </p:grpSpPr>
        <p:pic>
          <p:nvPicPr>
            <p:cNvPr id="5" name="Billede 4">
              <a:hlinkClick r:id="rId2"/>
            </p:cNvPr>
            <p:cNvPicPr>
              <a:picLocks noChangeAspect="1"/>
            </p:cNvPicPr>
            <p:nvPr/>
          </p:nvPicPr>
          <p:blipFill>
            <a:blip r:embed="rId4"/>
            <a:stretch>
              <a:fillRect/>
            </a:stretch>
          </p:blipFill>
          <p:spPr>
            <a:xfrm>
              <a:off x="6753231" y="286603"/>
              <a:ext cx="4402449" cy="2505236"/>
            </a:xfrm>
            <a:prstGeom prst="rect">
              <a:avLst/>
            </a:prstGeom>
            <a:ln w="127000" cap="sq">
              <a:solidFill>
                <a:srgbClr val="000000"/>
              </a:solidFill>
              <a:miter lim="800000"/>
            </a:ln>
            <a:effectLst>
              <a:outerShdw blurRad="57150" dist="50800" dir="2700000" algn="tl" rotWithShape="0">
                <a:srgbClr val="000000">
                  <a:alpha val="40000"/>
                </a:srgbClr>
              </a:outerShdw>
            </a:effectLst>
          </p:spPr>
        </p:pic>
        <p:cxnSp>
          <p:nvCxnSpPr>
            <p:cNvPr id="7" name="Lige pilforbindelse 6"/>
            <p:cNvCxnSpPr/>
            <p:nvPr/>
          </p:nvCxnSpPr>
          <p:spPr>
            <a:xfrm>
              <a:off x="6242660" y="792412"/>
              <a:ext cx="2374398" cy="162361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grpSp>
      <p:pic>
        <p:nvPicPr>
          <p:cNvPr id="9" name="Billede 8">
            <a:hlinkClick r:id="rId5"/>
          </p:cNvPr>
          <p:cNvPicPr>
            <a:picLocks noChangeAspect="1"/>
          </p:cNvPicPr>
          <p:nvPr/>
        </p:nvPicPr>
        <p:blipFill rotWithShape="1">
          <a:blip r:embed="rId6"/>
          <a:srcRect b="19451"/>
          <a:stretch/>
        </p:blipFill>
        <p:spPr>
          <a:xfrm>
            <a:off x="136902" y="3267166"/>
            <a:ext cx="8839200" cy="2961485"/>
          </a:xfrm>
          <a:prstGeom prst="rect">
            <a:avLst/>
          </a:prstGeom>
          <a:ln w="88900" cap="sq" cmpd="thickThin">
            <a:solidFill>
              <a:srgbClr val="000000"/>
            </a:solidFill>
            <a:prstDash val="solid"/>
            <a:miter lim="800000"/>
          </a:ln>
          <a:effectLst>
            <a:innerShdw blurRad="76200">
              <a:srgbClr val="000000"/>
            </a:innerShdw>
          </a:effectLst>
        </p:spPr>
      </p:pic>
      <p:cxnSp>
        <p:nvCxnSpPr>
          <p:cNvPr id="12" name="Lige pilforbindelse 11"/>
          <p:cNvCxnSpPr/>
          <p:nvPr/>
        </p:nvCxnSpPr>
        <p:spPr>
          <a:xfrm flipH="1">
            <a:off x="4316621" y="3158505"/>
            <a:ext cx="4744075" cy="207992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pic>
        <p:nvPicPr>
          <p:cNvPr id="2" name="Billede 1">
            <a:hlinkClick r:id="rId7"/>
          </p:cNvPr>
          <p:cNvPicPr>
            <a:picLocks noChangeAspect="1"/>
          </p:cNvPicPr>
          <p:nvPr/>
        </p:nvPicPr>
        <p:blipFill>
          <a:blip r:embed="rId8"/>
          <a:stretch>
            <a:fillRect/>
          </a:stretch>
        </p:blipFill>
        <p:spPr>
          <a:xfrm>
            <a:off x="7515294" y="4054671"/>
            <a:ext cx="4314484" cy="2235973"/>
          </a:xfrm>
          <a:prstGeom prst="rect">
            <a:avLst/>
          </a:prstGeom>
          <a:ln w="28575">
            <a:solidFill>
              <a:schemeClr val="tx1"/>
            </a:solidFill>
          </a:ln>
        </p:spPr>
      </p:pic>
      <p:cxnSp>
        <p:nvCxnSpPr>
          <p:cNvPr id="15" name="Lige pilforbindelse 14"/>
          <p:cNvCxnSpPr/>
          <p:nvPr/>
        </p:nvCxnSpPr>
        <p:spPr>
          <a:xfrm flipV="1">
            <a:off x="4928461" y="5008472"/>
            <a:ext cx="2943181" cy="36507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7" name="Ellipse 16"/>
          <p:cNvSpPr/>
          <p:nvPr/>
        </p:nvSpPr>
        <p:spPr>
          <a:xfrm>
            <a:off x="9982319" y="5238427"/>
            <a:ext cx="952312" cy="55793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Tekstfelt 10"/>
          <p:cNvSpPr txBox="1"/>
          <p:nvPr/>
        </p:nvSpPr>
        <p:spPr>
          <a:xfrm>
            <a:off x="6804799" y="38853"/>
            <a:ext cx="4913020" cy="584775"/>
          </a:xfrm>
          <a:prstGeom prst="rect">
            <a:avLst/>
          </a:prstGeom>
          <a:solidFill>
            <a:schemeClr val="accent1">
              <a:lumMod val="75000"/>
            </a:schemeClr>
          </a:solidFill>
          <a:ln>
            <a:solidFill>
              <a:schemeClr val="tx1"/>
            </a:solidFill>
          </a:ln>
        </p:spPr>
        <p:txBody>
          <a:bodyPr wrap="square" rtlCol="0">
            <a:spAutoFit/>
          </a:bodyPr>
          <a:lstStyle/>
          <a:p>
            <a:pPr algn="ctr"/>
            <a:r>
              <a:rPr lang="da-DK" sz="3200" dirty="0" smtClean="0">
                <a:solidFill>
                  <a:schemeClr val="bg1"/>
                </a:solidFill>
              </a:rPr>
              <a:t>www.menighedsraad.dk</a:t>
            </a:r>
            <a:endParaRPr lang="da-DK" sz="3200" dirty="0">
              <a:solidFill>
                <a:schemeClr val="bg1"/>
              </a:solidFill>
            </a:endParaRPr>
          </a:p>
        </p:txBody>
      </p:sp>
      <p:sp>
        <p:nvSpPr>
          <p:cNvPr id="3" name="Tekstfelt 2"/>
          <p:cNvSpPr txBox="1"/>
          <p:nvPr/>
        </p:nvSpPr>
        <p:spPr>
          <a:xfrm>
            <a:off x="4230288" y="6400381"/>
            <a:ext cx="4339525" cy="461665"/>
          </a:xfrm>
          <a:prstGeom prst="rect">
            <a:avLst/>
          </a:prstGeom>
          <a:noFill/>
        </p:spPr>
        <p:txBody>
          <a:bodyPr wrap="square" rtlCol="0">
            <a:spAutoFit/>
          </a:bodyPr>
          <a:lstStyle/>
          <a:p>
            <a:r>
              <a:rPr lang="da-DK" sz="2400" b="1" dirty="0" smtClean="0"/>
              <a:t>BILLEDERNE ER AKTIVE LINKS</a:t>
            </a:r>
            <a:endParaRPr lang="da-DK" sz="2400" b="1" dirty="0"/>
          </a:p>
        </p:txBody>
      </p:sp>
    </p:spTree>
    <p:extLst>
      <p:ext uri="{BB962C8B-B14F-4D97-AF65-F5344CB8AC3E}">
        <p14:creationId xmlns:p14="http://schemas.microsoft.com/office/powerpoint/2010/main" val="3850431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a:hlinkClick r:id="rId2"/>
          </p:cNvPr>
          <p:cNvPicPr>
            <a:picLocks noChangeAspect="1"/>
          </p:cNvPicPr>
          <p:nvPr/>
        </p:nvPicPr>
        <p:blipFill>
          <a:blip r:embed="rId3"/>
          <a:stretch>
            <a:fillRect/>
          </a:stretch>
        </p:blipFill>
        <p:spPr>
          <a:xfrm>
            <a:off x="278969" y="1748645"/>
            <a:ext cx="6646155" cy="4481673"/>
          </a:xfrm>
          <a:prstGeom prst="rect">
            <a:avLst/>
          </a:prstGeom>
          <a:ln>
            <a:solidFill>
              <a:schemeClr val="accent2"/>
            </a:solidFill>
          </a:ln>
        </p:spPr>
      </p:pic>
      <p:pic>
        <p:nvPicPr>
          <p:cNvPr id="3" name="Billede 2">
            <a:hlinkClick r:id="rId4"/>
          </p:cNvPr>
          <p:cNvPicPr>
            <a:picLocks noChangeAspect="1"/>
          </p:cNvPicPr>
          <p:nvPr/>
        </p:nvPicPr>
        <p:blipFill>
          <a:blip r:embed="rId5"/>
          <a:stretch>
            <a:fillRect/>
          </a:stretch>
        </p:blipFill>
        <p:spPr>
          <a:xfrm>
            <a:off x="5140675" y="354400"/>
            <a:ext cx="7051325" cy="4127030"/>
          </a:xfrm>
          <a:prstGeom prst="rect">
            <a:avLst/>
          </a:prstGeom>
          <a:ln>
            <a:solidFill>
              <a:schemeClr val="accent2"/>
            </a:solidFill>
          </a:ln>
        </p:spPr>
      </p:pic>
      <p:sp>
        <p:nvSpPr>
          <p:cNvPr id="4" name="Titel 3"/>
          <p:cNvSpPr>
            <a:spLocks noGrp="1"/>
          </p:cNvSpPr>
          <p:nvPr>
            <p:ph type="title"/>
          </p:nvPr>
        </p:nvSpPr>
        <p:spPr>
          <a:xfrm>
            <a:off x="601334" y="354400"/>
            <a:ext cx="10058400" cy="565804"/>
          </a:xfrm>
        </p:spPr>
        <p:txBody>
          <a:bodyPr>
            <a:normAutofit/>
          </a:bodyPr>
          <a:lstStyle/>
          <a:p>
            <a:r>
              <a:rPr lang="da-DK" sz="3600" dirty="0" smtClean="0"/>
              <a:t>Løn og overenskomster</a:t>
            </a:r>
            <a:endParaRPr lang="da-DK" sz="3600" dirty="0"/>
          </a:p>
        </p:txBody>
      </p:sp>
      <p:pic>
        <p:nvPicPr>
          <p:cNvPr id="5" name="Billede 4">
            <a:hlinkClick r:id="rId6"/>
          </p:cNvPr>
          <p:cNvPicPr>
            <a:picLocks noChangeAspect="1"/>
          </p:cNvPicPr>
          <p:nvPr/>
        </p:nvPicPr>
        <p:blipFill>
          <a:blip r:embed="rId7"/>
          <a:stretch>
            <a:fillRect/>
          </a:stretch>
        </p:blipFill>
        <p:spPr>
          <a:xfrm>
            <a:off x="8177132" y="5122074"/>
            <a:ext cx="3028950" cy="847725"/>
          </a:xfrm>
          <a:prstGeom prst="rect">
            <a:avLst/>
          </a:prstGeom>
          <a:ln>
            <a:solidFill>
              <a:schemeClr val="accent1"/>
            </a:solidFill>
          </a:ln>
        </p:spPr>
      </p:pic>
      <p:sp>
        <p:nvSpPr>
          <p:cNvPr id="6" name="Tekstfelt 5"/>
          <p:cNvSpPr txBox="1"/>
          <p:nvPr/>
        </p:nvSpPr>
        <p:spPr>
          <a:xfrm>
            <a:off x="4230288" y="6400381"/>
            <a:ext cx="4339525" cy="461665"/>
          </a:xfrm>
          <a:prstGeom prst="rect">
            <a:avLst/>
          </a:prstGeom>
          <a:noFill/>
        </p:spPr>
        <p:txBody>
          <a:bodyPr wrap="square" rtlCol="0">
            <a:spAutoFit/>
          </a:bodyPr>
          <a:lstStyle/>
          <a:p>
            <a:r>
              <a:rPr lang="da-DK" sz="2400" b="1" dirty="0" smtClean="0"/>
              <a:t>BILLEDERNE ER AKTIVE LINKS</a:t>
            </a:r>
            <a:endParaRPr lang="da-DK" sz="2400" b="1" dirty="0"/>
          </a:p>
        </p:txBody>
      </p:sp>
    </p:spTree>
    <p:extLst>
      <p:ext uri="{BB962C8B-B14F-4D97-AF65-F5344CB8AC3E}">
        <p14:creationId xmlns:p14="http://schemas.microsoft.com/office/powerpoint/2010/main" val="2293430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a:hlinkClick r:id="rId2"/>
          </p:cNvPr>
          <p:cNvPicPr>
            <a:picLocks noChangeAspect="1"/>
          </p:cNvPicPr>
          <p:nvPr/>
        </p:nvPicPr>
        <p:blipFill>
          <a:blip r:embed="rId3"/>
          <a:stretch>
            <a:fillRect/>
          </a:stretch>
        </p:blipFill>
        <p:spPr>
          <a:xfrm>
            <a:off x="165074" y="502181"/>
            <a:ext cx="7770058" cy="5842920"/>
          </a:xfrm>
          <a:prstGeom prst="rect">
            <a:avLst/>
          </a:prstGeom>
          <a:ln w="9525">
            <a:solidFill>
              <a:schemeClr val="tx1"/>
            </a:solidFill>
          </a:ln>
        </p:spPr>
      </p:pic>
      <p:pic>
        <p:nvPicPr>
          <p:cNvPr id="4" name="Billede 3"/>
          <p:cNvPicPr>
            <a:picLocks noChangeAspect="1"/>
          </p:cNvPicPr>
          <p:nvPr/>
        </p:nvPicPr>
        <p:blipFill rotWithShape="1">
          <a:blip r:embed="rId4"/>
          <a:srcRect r="33678"/>
          <a:stretch/>
        </p:blipFill>
        <p:spPr>
          <a:xfrm>
            <a:off x="278004" y="146707"/>
            <a:ext cx="8742008" cy="1104336"/>
          </a:xfrm>
          <a:prstGeom prst="rect">
            <a:avLst/>
          </a:prstGeom>
          <a:ln w="6350">
            <a:solidFill>
              <a:schemeClr val="accent1"/>
            </a:solidFill>
          </a:ln>
        </p:spPr>
      </p:pic>
      <p:sp>
        <p:nvSpPr>
          <p:cNvPr id="6" name="Tekstfelt 5"/>
          <p:cNvSpPr txBox="1"/>
          <p:nvPr/>
        </p:nvSpPr>
        <p:spPr>
          <a:xfrm>
            <a:off x="8276095" y="2047983"/>
            <a:ext cx="3564610" cy="3416320"/>
          </a:xfrm>
          <a:prstGeom prst="rect">
            <a:avLst/>
          </a:prstGeom>
          <a:solidFill>
            <a:schemeClr val="accent1">
              <a:lumMod val="40000"/>
              <a:lumOff val="60000"/>
            </a:schemeClr>
          </a:solidFill>
        </p:spPr>
        <p:txBody>
          <a:bodyPr wrap="square" rtlCol="0">
            <a:spAutoFit/>
          </a:bodyPr>
          <a:lstStyle/>
          <a:p>
            <a:r>
              <a:rPr lang="da-DK" dirty="0"/>
              <a:t>På </a:t>
            </a:r>
            <a:r>
              <a:rPr lang="da-DK" dirty="0" smtClean="0"/>
              <a:t>medarbejderside:</a:t>
            </a:r>
            <a:r>
              <a:rPr lang="da-DK" dirty="0"/>
              <a:t/>
            </a:r>
            <a:br>
              <a:rPr lang="da-DK" dirty="0"/>
            </a:br>
            <a:r>
              <a:rPr lang="da-DK" dirty="0"/>
              <a:t>Hovedreglen er, at det er den faglige organisation, der har forhandlet overenskomsten, der har retten til at forhandle løn for alle de medarbejdere, der er dækket af overenskomsten - uanset om medarbejderne er medlem af organisationen eller ej.</a:t>
            </a:r>
          </a:p>
          <a:p>
            <a:r>
              <a:rPr lang="da-DK" dirty="0"/>
              <a:t>Undtagelsen fra dette er gravermedhjælperne, der selv kan forhandle deres løn</a:t>
            </a:r>
            <a:r>
              <a:rPr lang="da-DK" dirty="0" smtClean="0"/>
              <a:t>.</a:t>
            </a:r>
            <a:endParaRPr lang="da-DK" dirty="0"/>
          </a:p>
        </p:txBody>
      </p:sp>
      <p:pic>
        <p:nvPicPr>
          <p:cNvPr id="7" name="Billede 6"/>
          <p:cNvPicPr>
            <a:picLocks noChangeAspect="1"/>
          </p:cNvPicPr>
          <p:nvPr/>
        </p:nvPicPr>
        <p:blipFill>
          <a:blip r:embed="rId5"/>
          <a:stretch>
            <a:fillRect/>
          </a:stretch>
        </p:blipFill>
        <p:spPr>
          <a:xfrm>
            <a:off x="401990" y="1318991"/>
            <a:ext cx="2771775" cy="771525"/>
          </a:xfrm>
          <a:prstGeom prst="rect">
            <a:avLst/>
          </a:prstGeom>
        </p:spPr>
      </p:pic>
      <p:pic>
        <p:nvPicPr>
          <p:cNvPr id="8" name="Billed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77682" y="146707"/>
            <a:ext cx="2463023" cy="1639030"/>
          </a:xfrm>
          <a:prstGeom prst="rect">
            <a:avLst/>
          </a:prstGeom>
        </p:spPr>
      </p:pic>
      <p:sp>
        <p:nvSpPr>
          <p:cNvPr id="9" name="Tekstfelt 8"/>
          <p:cNvSpPr txBox="1"/>
          <p:nvPr/>
        </p:nvSpPr>
        <p:spPr>
          <a:xfrm>
            <a:off x="200735" y="6400381"/>
            <a:ext cx="4339525" cy="461665"/>
          </a:xfrm>
          <a:prstGeom prst="rect">
            <a:avLst/>
          </a:prstGeom>
          <a:noFill/>
        </p:spPr>
        <p:txBody>
          <a:bodyPr wrap="square" rtlCol="0">
            <a:spAutoFit/>
          </a:bodyPr>
          <a:lstStyle/>
          <a:p>
            <a:r>
              <a:rPr lang="da-DK" sz="2400" b="1" dirty="0" smtClean="0"/>
              <a:t>BILLEDERNE ER AKTIVE LINKS</a:t>
            </a:r>
            <a:endParaRPr lang="da-DK" sz="2400" b="1" dirty="0"/>
          </a:p>
        </p:txBody>
      </p:sp>
    </p:spTree>
    <p:extLst>
      <p:ext uri="{BB962C8B-B14F-4D97-AF65-F5344CB8AC3E}">
        <p14:creationId xmlns:p14="http://schemas.microsoft.com/office/powerpoint/2010/main" val="655808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97279" y="1371486"/>
            <a:ext cx="8287267" cy="1402712"/>
          </a:xfrm>
        </p:spPr>
        <p:txBody>
          <a:bodyPr>
            <a:normAutofit fontScale="90000"/>
          </a:bodyPr>
          <a:lstStyle/>
          <a:p>
            <a:pPr>
              <a:tabLst>
                <a:tab pos="2511425" algn="l"/>
              </a:tabLst>
            </a:pPr>
            <a:r>
              <a:rPr lang="da-DK" sz="3600" b="1" dirty="0" smtClean="0"/>
              <a:t>MUS-samtalen   </a:t>
            </a:r>
            <a:r>
              <a:rPr lang="da-DK" sz="3600" b="1" dirty="0" smtClean="0">
                <a:solidFill>
                  <a:schemeClr val="tx1">
                    <a:lumMod val="65000"/>
                    <a:lumOff val="35000"/>
                  </a:schemeClr>
                </a:solidFill>
              </a:rPr>
              <a:t>(GRUS-samtalen)</a:t>
            </a:r>
            <a:br>
              <a:rPr lang="da-DK" sz="3600" b="1" dirty="0" smtClean="0">
                <a:solidFill>
                  <a:schemeClr val="tx1">
                    <a:lumMod val="65000"/>
                    <a:lumOff val="35000"/>
                  </a:schemeClr>
                </a:solidFill>
              </a:rPr>
            </a:br>
            <a:r>
              <a:rPr lang="da-DK" sz="2000" dirty="0" smtClean="0">
                <a:solidFill>
                  <a:srgbClr val="FF0000"/>
                </a:solidFill>
              </a:rPr>
              <a:t>(Medarbejderudviklingssamtale / Gruppe-udviklingssamtale)</a:t>
            </a:r>
            <a:r>
              <a:rPr lang="da-DK" sz="1800" dirty="0">
                <a:solidFill>
                  <a:srgbClr val="FF0000"/>
                </a:solidFill>
              </a:rPr>
              <a:t/>
            </a:r>
            <a:br>
              <a:rPr lang="da-DK" sz="1800" dirty="0">
                <a:solidFill>
                  <a:srgbClr val="FF0000"/>
                </a:solidFill>
              </a:rPr>
            </a:br>
            <a:r>
              <a:rPr lang="da-DK" sz="2200" dirty="0"/>
              <a:t>I folkekirken er der pligt til </a:t>
            </a:r>
            <a:r>
              <a:rPr lang="da-DK" sz="2200" b="1" dirty="0">
                <a:solidFill>
                  <a:schemeClr val="accent2"/>
                </a:solidFill>
              </a:rPr>
              <a:t>en gang årligt </a:t>
            </a:r>
            <a:r>
              <a:rPr lang="da-DK" sz="2200" dirty="0"/>
              <a:t>at gennemføre </a:t>
            </a:r>
            <a:r>
              <a:rPr lang="da-DK" sz="2200" dirty="0" smtClean="0"/>
              <a:t>medarbejderudviklingssamtaler </a:t>
            </a:r>
            <a:br>
              <a:rPr lang="da-DK" sz="2200" dirty="0" smtClean="0"/>
            </a:br>
            <a:r>
              <a:rPr lang="da-DK" sz="2200" dirty="0" smtClean="0"/>
              <a:t>- </a:t>
            </a:r>
            <a:r>
              <a:rPr lang="da-DK" sz="2200" dirty="0"/>
              <a:t>som er en samtale mellem medarbejderen og dennes nærmeste leder.</a:t>
            </a:r>
            <a:r>
              <a:rPr lang="da-DK" sz="4000" dirty="0"/>
              <a:t/>
            </a:r>
            <a:br>
              <a:rPr lang="da-DK" sz="4000" dirty="0"/>
            </a:br>
            <a:r>
              <a:rPr lang="da-DK" sz="4400" dirty="0"/>
              <a:t/>
            </a:r>
            <a:br>
              <a:rPr lang="da-DK" sz="4400" dirty="0"/>
            </a:br>
            <a:endParaRPr lang="da-DK" dirty="0"/>
          </a:p>
        </p:txBody>
      </p:sp>
      <p:sp>
        <p:nvSpPr>
          <p:cNvPr id="3" name="Pladsholder til indhold 2"/>
          <p:cNvSpPr>
            <a:spLocks noGrp="1"/>
          </p:cNvSpPr>
          <p:nvPr>
            <p:ph idx="1"/>
          </p:nvPr>
        </p:nvSpPr>
        <p:spPr>
          <a:xfrm>
            <a:off x="1097279" y="2233192"/>
            <a:ext cx="10058400" cy="4023360"/>
          </a:xfrm>
        </p:spPr>
        <p:txBody>
          <a:bodyPr>
            <a:normAutofit/>
          </a:bodyPr>
          <a:lstStyle/>
          <a:p>
            <a:r>
              <a:rPr lang="da-DK" sz="2400" dirty="0" smtClean="0"/>
              <a:t>Formålet </a:t>
            </a:r>
            <a:r>
              <a:rPr lang="da-DK" sz="2400" dirty="0"/>
              <a:t>med medarbejderudviklingssamtalen er at føre en samtale om arbejdspladsens og medarbejderens fælles udvikling. </a:t>
            </a:r>
          </a:p>
          <a:p>
            <a:r>
              <a:rPr lang="da-DK" sz="2400" dirty="0"/>
              <a:t>Samtalen handler om medarbejderens arbejdsopgaver, arbejdsindsats, arbejdsvilkår, samarbejdet og fremtidige udvikling af arbejdsopgaver og kvalifikationer, set i forhold til menighedsrådets planer for udviklingen på stedet og medarbejderens udviklingsønsker og -muligheder. </a:t>
            </a:r>
          </a:p>
          <a:p>
            <a:r>
              <a:rPr lang="da-DK" sz="2400" dirty="0"/>
              <a:t>Samtalen skal bidrage til større arbejdstilfredshed og skabe sammenhæng mellem menighedsrådets planer og målsætninger, opgaver og medarbejdernes ressourcer. </a:t>
            </a:r>
          </a:p>
          <a:p>
            <a:endParaRPr lang="da-DK" sz="2400" dirty="0"/>
          </a:p>
        </p:txBody>
      </p:sp>
      <p:pic>
        <p:nvPicPr>
          <p:cNvPr id="4" name="Bille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6058" y="208273"/>
            <a:ext cx="2628900" cy="1733550"/>
          </a:xfrm>
          <a:prstGeom prst="rect">
            <a:avLst/>
          </a:prstGeom>
        </p:spPr>
      </p:pic>
    </p:spTree>
    <p:extLst>
      <p:ext uri="{BB962C8B-B14F-4D97-AF65-F5344CB8AC3E}">
        <p14:creationId xmlns:p14="http://schemas.microsoft.com/office/powerpoint/2010/main" val="39998047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a:hlinkClick r:id="rId2"/>
          </p:cNvPr>
          <p:cNvPicPr>
            <a:picLocks noChangeAspect="1"/>
          </p:cNvPicPr>
          <p:nvPr/>
        </p:nvPicPr>
        <p:blipFill>
          <a:blip r:embed="rId3"/>
          <a:stretch>
            <a:fillRect/>
          </a:stretch>
        </p:blipFill>
        <p:spPr>
          <a:xfrm>
            <a:off x="147094" y="306764"/>
            <a:ext cx="4976732" cy="2748718"/>
          </a:xfrm>
          <a:prstGeom prst="rect">
            <a:avLst/>
          </a:prstGeom>
          <a:ln>
            <a:solidFill>
              <a:schemeClr val="accent1"/>
            </a:solidFill>
          </a:ln>
        </p:spPr>
      </p:pic>
      <p:pic>
        <p:nvPicPr>
          <p:cNvPr id="5" name="Billede 4"/>
          <p:cNvPicPr>
            <a:picLocks noChangeAspect="1"/>
          </p:cNvPicPr>
          <p:nvPr/>
        </p:nvPicPr>
        <p:blipFill>
          <a:blip r:embed="rId4"/>
          <a:stretch>
            <a:fillRect/>
          </a:stretch>
        </p:blipFill>
        <p:spPr>
          <a:xfrm>
            <a:off x="1839148" y="1170007"/>
            <a:ext cx="4935662" cy="2873724"/>
          </a:xfrm>
          <a:prstGeom prst="rect">
            <a:avLst/>
          </a:prstGeom>
          <a:ln>
            <a:solidFill>
              <a:schemeClr val="accent1"/>
            </a:solidFill>
          </a:ln>
        </p:spPr>
      </p:pic>
      <p:pic>
        <p:nvPicPr>
          <p:cNvPr id="6" name="Billede 5"/>
          <p:cNvPicPr>
            <a:picLocks noChangeAspect="1"/>
          </p:cNvPicPr>
          <p:nvPr/>
        </p:nvPicPr>
        <p:blipFill>
          <a:blip r:embed="rId5"/>
          <a:stretch>
            <a:fillRect/>
          </a:stretch>
        </p:blipFill>
        <p:spPr>
          <a:xfrm>
            <a:off x="3243696" y="1836799"/>
            <a:ext cx="2215323" cy="4413864"/>
          </a:xfrm>
          <a:prstGeom prst="rect">
            <a:avLst/>
          </a:prstGeom>
          <a:ln w="19050">
            <a:solidFill>
              <a:schemeClr val="accent1"/>
            </a:solidFill>
          </a:ln>
        </p:spPr>
      </p:pic>
      <p:grpSp>
        <p:nvGrpSpPr>
          <p:cNvPr id="9" name="Gruppe 8"/>
          <p:cNvGrpSpPr/>
          <p:nvPr/>
        </p:nvGrpSpPr>
        <p:grpSpPr>
          <a:xfrm>
            <a:off x="6056769" y="351750"/>
            <a:ext cx="4709385" cy="4464936"/>
            <a:chOff x="6056769" y="351750"/>
            <a:chExt cx="4709385" cy="4464936"/>
          </a:xfrm>
        </p:grpSpPr>
        <p:pic>
          <p:nvPicPr>
            <p:cNvPr id="8" name="Billede 7"/>
            <p:cNvPicPr>
              <a:picLocks noChangeAspect="1"/>
            </p:cNvPicPr>
            <p:nvPr/>
          </p:nvPicPr>
          <p:blipFill>
            <a:blip r:embed="rId6"/>
            <a:stretch>
              <a:fillRect/>
            </a:stretch>
          </p:blipFill>
          <p:spPr>
            <a:xfrm>
              <a:off x="6056769" y="351750"/>
              <a:ext cx="3829050" cy="4210050"/>
            </a:xfrm>
            <a:prstGeom prst="rect">
              <a:avLst/>
            </a:prstGeom>
            <a:ln w="28575">
              <a:solidFill>
                <a:schemeClr val="accent1"/>
              </a:solidFill>
            </a:ln>
          </p:spPr>
        </p:pic>
        <p:pic>
          <p:nvPicPr>
            <p:cNvPr id="7" name="Billede 6"/>
            <p:cNvPicPr>
              <a:picLocks noChangeAspect="1"/>
            </p:cNvPicPr>
            <p:nvPr/>
          </p:nvPicPr>
          <p:blipFill>
            <a:blip r:embed="rId7"/>
            <a:stretch>
              <a:fillRect/>
            </a:stretch>
          </p:blipFill>
          <p:spPr>
            <a:xfrm>
              <a:off x="6863567" y="1038385"/>
              <a:ext cx="3902587" cy="3778301"/>
            </a:xfrm>
            <a:prstGeom prst="rect">
              <a:avLst/>
            </a:prstGeom>
            <a:ln w="19050">
              <a:solidFill>
                <a:schemeClr val="accent1"/>
              </a:solidFill>
            </a:ln>
          </p:spPr>
        </p:pic>
      </p:grpSp>
      <p:cxnSp>
        <p:nvCxnSpPr>
          <p:cNvPr id="3" name="Lige pilforbindelse 2"/>
          <p:cNvCxnSpPr/>
          <p:nvPr/>
        </p:nvCxnSpPr>
        <p:spPr>
          <a:xfrm flipV="1">
            <a:off x="1410346" y="3690609"/>
            <a:ext cx="2021641" cy="140833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2" name="Lige pilforbindelse 11"/>
          <p:cNvCxnSpPr/>
          <p:nvPr/>
        </p:nvCxnSpPr>
        <p:spPr>
          <a:xfrm flipV="1">
            <a:off x="783949" y="3408354"/>
            <a:ext cx="1246389" cy="98642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484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76455" y="626390"/>
            <a:ext cx="8075240" cy="990600"/>
          </a:xfrm>
        </p:spPr>
        <p:txBody>
          <a:bodyPr>
            <a:normAutofit fontScale="90000"/>
          </a:bodyPr>
          <a:lstStyle/>
          <a:p>
            <a:r>
              <a:rPr lang="da-DK" dirty="0" smtClean="0"/>
              <a:t>Det lovpligtige Medarbejdermøde</a:t>
            </a:r>
            <a:endParaRPr lang="da-DK" dirty="0"/>
          </a:p>
        </p:txBody>
      </p:sp>
      <p:sp>
        <p:nvSpPr>
          <p:cNvPr id="3" name="Undertitel 2"/>
          <p:cNvSpPr>
            <a:spLocks noGrp="1"/>
          </p:cNvSpPr>
          <p:nvPr>
            <p:ph idx="1"/>
          </p:nvPr>
        </p:nvSpPr>
        <p:spPr>
          <a:xfrm>
            <a:off x="1376455" y="2239336"/>
            <a:ext cx="8712942" cy="4023360"/>
          </a:xfrm>
        </p:spPr>
        <p:txBody>
          <a:bodyPr>
            <a:normAutofit/>
          </a:bodyPr>
          <a:lstStyle/>
          <a:p>
            <a:pPr>
              <a:lnSpc>
                <a:spcPct val="150000"/>
              </a:lnSpc>
            </a:pPr>
            <a:r>
              <a:rPr lang="da-DK" sz="2800" dirty="0"/>
              <a:t>F</a:t>
            </a:r>
            <a:r>
              <a:rPr lang="da-DK" sz="2800" dirty="0" smtClean="0"/>
              <a:t>ormålet </a:t>
            </a:r>
            <a:r>
              <a:rPr lang="da-DK" sz="2800" dirty="0"/>
              <a:t>med et medarbejdermøde er at skabe et forum for </a:t>
            </a:r>
            <a:r>
              <a:rPr lang="da-DK" sz="2800" dirty="0" smtClean="0"/>
              <a:t>gensidig orientering </a:t>
            </a:r>
            <a:r>
              <a:rPr lang="da-DK" sz="2800" dirty="0"/>
              <a:t>og dialog om væsentlige forhold, beslutninger og ideer af betydning for arbejdspladsen</a:t>
            </a:r>
            <a:r>
              <a:rPr lang="da-DK" sz="2800" dirty="0" smtClean="0"/>
              <a:t>.</a:t>
            </a:r>
          </a:p>
          <a:p>
            <a:pPr>
              <a:lnSpc>
                <a:spcPct val="150000"/>
              </a:lnSpc>
            </a:pPr>
            <a:r>
              <a:rPr lang="da-DK" sz="2800" dirty="0"/>
              <a:t>Det er kontaktpersonen, der indkalder og leder møderne</a:t>
            </a:r>
          </a:p>
          <a:p>
            <a:pPr>
              <a:lnSpc>
                <a:spcPct val="150000"/>
              </a:lnSpc>
            </a:pPr>
            <a:endParaRPr lang="da-DK" sz="2800" dirty="0" smtClean="0"/>
          </a:p>
        </p:txBody>
      </p:sp>
    </p:spTree>
    <p:extLst>
      <p:ext uri="{BB962C8B-B14F-4D97-AF65-F5344CB8AC3E}">
        <p14:creationId xmlns:p14="http://schemas.microsoft.com/office/powerpoint/2010/main" val="15018962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04292" y="108486"/>
            <a:ext cx="10058400" cy="1450757"/>
          </a:xfrm>
        </p:spPr>
        <p:txBody>
          <a:bodyPr>
            <a:normAutofit/>
          </a:bodyPr>
          <a:lstStyle/>
          <a:p>
            <a:r>
              <a:rPr lang="da-DK" sz="3600" dirty="0"/>
              <a:t>Som kontaktperson er </a:t>
            </a:r>
            <a:r>
              <a:rPr lang="da-DK" sz="3600" dirty="0" smtClean="0"/>
              <a:t>I </a:t>
            </a:r>
            <a:r>
              <a:rPr lang="da-DK" sz="3600" b="1" dirty="0" smtClean="0"/>
              <a:t>den </a:t>
            </a:r>
            <a:r>
              <a:rPr lang="da-DK" sz="3600" b="1" dirty="0"/>
              <a:t>daglige leder </a:t>
            </a:r>
            <a:r>
              <a:rPr lang="da-DK" sz="3600" dirty="0"/>
              <a:t>i forhold til menighedsrådets ansatte.</a:t>
            </a:r>
          </a:p>
        </p:txBody>
      </p:sp>
      <p:sp>
        <p:nvSpPr>
          <p:cNvPr id="3" name="Pladsholder til indhold 2"/>
          <p:cNvSpPr>
            <a:spLocks noGrp="1"/>
          </p:cNvSpPr>
          <p:nvPr>
            <p:ph idx="1"/>
          </p:nvPr>
        </p:nvSpPr>
        <p:spPr>
          <a:xfrm>
            <a:off x="880306" y="1777003"/>
            <a:ext cx="11094720" cy="4415581"/>
          </a:xfrm>
        </p:spPr>
        <p:txBody>
          <a:bodyPr>
            <a:noAutofit/>
          </a:bodyPr>
          <a:lstStyle/>
          <a:p>
            <a:pPr>
              <a:spcBef>
                <a:spcPts val="600"/>
              </a:spcBef>
              <a:spcAft>
                <a:spcPts val="600"/>
              </a:spcAft>
            </a:pPr>
            <a:r>
              <a:rPr lang="da-DK" dirty="0" smtClean="0"/>
              <a:t>I er bindeleddet </a:t>
            </a:r>
            <a:r>
              <a:rPr lang="da-DK" dirty="0"/>
              <a:t>mellem menighedsråd og ansatte. </a:t>
            </a:r>
            <a:endParaRPr lang="da-DK" dirty="0" smtClean="0"/>
          </a:p>
          <a:p>
            <a:pPr>
              <a:spcBef>
                <a:spcPts val="600"/>
              </a:spcBef>
              <a:spcAft>
                <a:spcPts val="600"/>
              </a:spcAft>
            </a:pPr>
            <a:r>
              <a:rPr lang="da-DK" dirty="0" smtClean="0"/>
              <a:t>Jeres opgaver </a:t>
            </a:r>
            <a:r>
              <a:rPr lang="da-DK" dirty="0"/>
              <a:t>inkluderer:</a:t>
            </a:r>
          </a:p>
          <a:p>
            <a:pPr>
              <a:spcBef>
                <a:spcPts val="600"/>
              </a:spcBef>
              <a:spcAft>
                <a:spcPts val="600"/>
              </a:spcAft>
            </a:pPr>
            <a:r>
              <a:rPr lang="da-DK" dirty="0"/>
              <a:t>- At have den daglige kontakt til de ansatte</a:t>
            </a:r>
          </a:p>
          <a:p>
            <a:pPr>
              <a:spcBef>
                <a:spcPts val="600"/>
              </a:spcBef>
              <a:spcAft>
                <a:spcPts val="600"/>
              </a:spcAft>
            </a:pPr>
            <a:r>
              <a:rPr lang="da-DK" dirty="0"/>
              <a:t>- At oplyse om de opgaver, som menighedsrådet har besluttet, skal sættes i gang.</a:t>
            </a:r>
          </a:p>
          <a:p>
            <a:pPr>
              <a:spcBef>
                <a:spcPts val="600"/>
              </a:spcBef>
              <a:spcAft>
                <a:spcPts val="600"/>
              </a:spcAft>
            </a:pPr>
            <a:r>
              <a:rPr lang="da-DK" dirty="0"/>
              <a:t>- At beslutte hvordan arbejdsopgaverne skal tilrettelægges, og have drøftelsen med de ansatte om deres ansættelsesforhold.</a:t>
            </a:r>
          </a:p>
          <a:p>
            <a:pPr>
              <a:spcBef>
                <a:spcPts val="600"/>
              </a:spcBef>
              <a:spcAft>
                <a:spcPts val="600"/>
              </a:spcAft>
            </a:pPr>
            <a:r>
              <a:rPr lang="da-DK" dirty="0"/>
              <a:t>- At ansætte vikarer og slå faste stillinger op, når menighedsrådet har besluttet </a:t>
            </a:r>
            <a:r>
              <a:rPr lang="da-DK" dirty="0" smtClean="0"/>
              <a:t>det og PU har godkendt.</a:t>
            </a:r>
            <a:endParaRPr lang="da-DK" dirty="0"/>
          </a:p>
          <a:p>
            <a:pPr>
              <a:spcBef>
                <a:spcPts val="600"/>
              </a:spcBef>
              <a:spcAft>
                <a:spcPts val="600"/>
              </a:spcAft>
            </a:pPr>
            <a:r>
              <a:rPr lang="da-DK" dirty="0"/>
              <a:t>- At udarbejde arbejdstids- og ferieplaner</a:t>
            </a:r>
          </a:p>
          <a:p>
            <a:pPr>
              <a:spcBef>
                <a:spcPts val="600"/>
              </a:spcBef>
              <a:spcAft>
                <a:spcPts val="600"/>
              </a:spcAft>
            </a:pPr>
            <a:r>
              <a:rPr lang="da-DK" dirty="0"/>
              <a:t>- At modtage sygemeldinger/-orlov</a:t>
            </a:r>
          </a:p>
          <a:p>
            <a:pPr>
              <a:spcBef>
                <a:spcPts val="600"/>
              </a:spcBef>
              <a:spcAft>
                <a:spcPts val="600"/>
              </a:spcAft>
            </a:pPr>
            <a:r>
              <a:rPr lang="da-DK" dirty="0"/>
              <a:t>- At gennemføre lokale lønforhandlinger</a:t>
            </a:r>
          </a:p>
          <a:p>
            <a:pPr>
              <a:spcBef>
                <a:spcPts val="600"/>
              </a:spcBef>
              <a:spcAft>
                <a:spcPts val="600"/>
              </a:spcAft>
            </a:pPr>
            <a:r>
              <a:rPr lang="da-DK" dirty="0"/>
              <a:t>- At indkalde til medarbejdermøder, udviklingssamtaler og arbejdspladsvurdering</a:t>
            </a:r>
          </a:p>
          <a:p>
            <a:pPr>
              <a:spcBef>
                <a:spcPts val="600"/>
              </a:spcBef>
              <a:spcAft>
                <a:spcPts val="600"/>
              </a:spcAft>
            </a:pPr>
            <a:endParaRPr lang="da-DK" dirty="0"/>
          </a:p>
        </p:txBody>
      </p:sp>
    </p:spTree>
    <p:extLst>
      <p:ext uri="{BB962C8B-B14F-4D97-AF65-F5344CB8AC3E}">
        <p14:creationId xmlns:p14="http://schemas.microsoft.com/office/powerpoint/2010/main" val="4650675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97280" y="0"/>
            <a:ext cx="10058400" cy="1450757"/>
          </a:xfrm>
        </p:spPr>
        <p:txBody>
          <a:bodyPr>
            <a:normAutofit/>
          </a:bodyPr>
          <a:lstStyle/>
          <a:p>
            <a:r>
              <a:rPr lang="da-DK" sz="3600" dirty="0">
                <a:latin typeface="Calibri Light" panose="020F0302020204030204" pitchFamily="34" charset="0"/>
              </a:rPr>
              <a:t>Hvem deltager i medarbejdermøder</a:t>
            </a:r>
            <a:r>
              <a:rPr lang="da-DK" sz="3600" dirty="0" smtClean="0">
                <a:latin typeface="Calibri Light" panose="020F0302020204030204" pitchFamily="34" charset="0"/>
              </a:rPr>
              <a:t>?</a:t>
            </a:r>
            <a:endParaRPr lang="da-DK" sz="3600" dirty="0">
              <a:latin typeface="Calibri Light" panose="020F0302020204030204" pitchFamily="34" charset="0"/>
            </a:endParaRPr>
          </a:p>
        </p:txBody>
      </p:sp>
      <p:sp>
        <p:nvSpPr>
          <p:cNvPr id="3" name="Pladsholder til indhold 2"/>
          <p:cNvSpPr>
            <a:spLocks noGrp="1"/>
          </p:cNvSpPr>
          <p:nvPr>
            <p:ph idx="1"/>
          </p:nvPr>
        </p:nvSpPr>
        <p:spPr>
          <a:xfrm>
            <a:off x="1097280" y="2014780"/>
            <a:ext cx="10058400" cy="3854314"/>
          </a:xfrm>
        </p:spPr>
        <p:txBody>
          <a:bodyPr>
            <a:normAutofit/>
          </a:bodyPr>
          <a:lstStyle/>
          <a:p>
            <a:r>
              <a:rPr lang="da-DK" sz="2400" dirty="0" smtClean="0"/>
              <a:t>Udover </a:t>
            </a:r>
            <a:r>
              <a:rPr lang="da-DK" sz="2400" dirty="0"/>
              <a:t>kontaktpersonen </a:t>
            </a:r>
            <a:r>
              <a:rPr lang="da-DK" sz="2400" u="sng" dirty="0"/>
              <a:t>skal</a:t>
            </a:r>
            <a:r>
              <a:rPr lang="da-DK" sz="2400" dirty="0"/>
              <a:t> også et andet valgt medlem af menighedsrådet </a:t>
            </a:r>
            <a:r>
              <a:rPr lang="da-DK" sz="2400" dirty="0" smtClean="0"/>
              <a:t>samt præsten deltage.</a:t>
            </a:r>
          </a:p>
          <a:p>
            <a:r>
              <a:rPr lang="da-DK" sz="2400" dirty="0" smtClean="0"/>
              <a:t>Alle medarbejdere kan deltage i mødet, som foregår i arbejdstiden. </a:t>
            </a:r>
            <a:endParaRPr lang="da-DK" sz="2400" dirty="0"/>
          </a:p>
          <a:p>
            <a:r>
              <a:rPr lang="da-DK" sz="2400" dirty="0"/>
              <a:t>De øvrige </a:t>
            </a:r>
            <a:r>
              <a:rPr lang="da-DK" sz="2400" dirty="0" smtClean="0"/>
              <a:t>medlemmer </a:t>
            </a:r>
            <a:r>
              <a:rPr lang="da-DK" sz="2400" dirty="0"/>
              <a:t>af menighedsrådet har også ret til at deltage i </a:t>
            </a:r>
            <a:r>
              <a:rPr lang="da-DK" sz="2400" dirty="0" smtClean="0"/>
              <a:t>medarbejdermødet</a:t>
            </a:r>
            <a:endParaRPr lang="da-DK" sz="2400" dirty="0"/>
          </a:p>
          <a:p>
            <a:endParaRPr lang="da-DK" sz="2400" dirty="0"/>
          </a:p>
        </p:txBody>
      </p:sp>
      <p:pic>
        <p:nvPicPr>
          <p:cNvPr id="5" name="Billed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3063" y="3872380"/>
            <a:ext cx="3254645" cy="2437842"/>
          </a:xfrm>
          <a:prstGeom prst="rect">
            <a:avLst/>
          </a:prstGeom>
        </p:spPr>
      </p:pic>
    </p:spTree>
    <p:extLst>
      <p:ext uri="{BB962C8B-B14F-4D97-AF65-F5344CB8AC3E}">
        <p14:creationId xmlns:p14="http://schemas.microsoft.com/office/powerpoint/2010/main" val="3405040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97280" y="0"/>
            <a:ext cx="10058400" cy="1450757"/>
          </a:xfrm>
        </p:spPr>
        <p:txBody>
          <a:bodyPr>
            <a:normAutofit/>
          </a:bodyPr>
          <a:lstStyle/>
          <a:p>
            <a:r>
              <a:rPr lang="da-DK" sz="3600" dirty="0" smtClean="0"/>
              <a:t>Formålet med medarbejdermøderne</a:t>
            </a:r>
            <a:endParaRPr lang="da-DK" sz="3600" dirty="0"/>
          </a:p>
        </p:txBody>
      </p:sp>
      <p:sp>
        <p:nvSpPr>
          <p:cNvPr id="3" name="Pladsholder til indhold 2"/>
          <p:cNvSpPr>
            <a:spLocks noGrp="1"/>
          </p:cNvSpPr>
          <p:nvPr>
            <p:ph idx="1"/>
          </p:nvPr>
        </p:nvSpPr>
        <p:spPr>
          <a:xfrm>
            <a:off x="1097280" y="2092270"/>
            <a:ext cx="10058400" cy="3776823"/>
          </a:xfrm>
        </p:spPr>
        <p:txBody>
          <a:bodyPr>
            <a:noAutofit/>
          </a:bodyPr>
          <a:lstStyle/>
          <a:p>
            <a:pPr marL="0" indent="0">
              <a:buNone/>
            </a:pPr>
            <a:r>
              <a:rPr lang="da-DK" sz="2400" dirty="0" smtClean="0"/>
              <a:t>- At </a:t>
            </a:r>
            <a:r>
              <a:rPr lang="da-DK" sz="2400" dirty="0"/>
              <a:t>medarbejderne gøres bekendte med menighedsrådets beslutninger og drøftelser, der er af betydning for medarbejdernes arbejdsvilkår</a:t>
            </a:r>
          </a:p>
          <a:p>
            <a:pPr marL="0" indent="0">
              <a:buNone/>
            </a:pPr>
            <a:r>
              <a:rPr lang="da-DK" sz="2400" dirty="0" smtClean="0"/>
              <a:t>- At </a:t>
            </a:r>
            <a:r>
              <a:rPr lang="da-DK" sz="2400" dirty="0"/>
              <a:t>kontaktpersonen gøres bekendt med medarbejderens ønsker omkring arbejdsforholdene, således at menighedsrådet kan tage højde herfor i sin planlægning</a:t>
            </a:r>
          </a:p>
          <a:p>
            <a:pPr marL="0" indent="0">
              <a:buNone/>
            </a:pPr>
            <a:r>
              <a:rPr lang="da-DK" sz="2400" dirty="0" smtClean="0"/>
              <a:t>Formålstjenstligt </a:t>
            </a:r>
            <a:r>
              <a:rPr lang="da-DK" sz="2400" dirty="0"/>
              <a:t>at holde mødet forud for menighedsrådets budgetlægning, således at medarbejdernes ønsker kan indgå i budgetlægningen</a:t>
            </a:r>
          </a:p>
          <a:p>
            <a:pPr marL="0" indent="0">
              <a:buNone/>
            </a:pPr>
            <a:r>
              <a:rPr lang="da-DK" sz="2400" dirty="0" smtClean="0"/>
              <a:t>Naturligt</a:t>
            </a:r>
            <a:r>
              <a:rPr lang="da-DK" sz="2400" dirty="0"/>
              <a:t>, at man også drøfter de arbejdsmiljømæssige forhold</a:t>
            </a:r>
          </a:p>
          <a:p>
            <a:endParaRPr lang="da-DK" sz="2400" dirty="0"/>
          </a:p>
        </p:txBody>
      </p:sp>
    </p:spTree>
    <p:extLst>
      <p:ext uri="{BB962C8B-B14F-4D97-AF65-F5344CB8AC3E}">
        <p14:creationId xmlns:p14="http://schemas.microsoft.com/office/powerpoint/2010/main" val="2077521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97280" y="0"/>
            <a:ext cx="10058400" cy="1450757"/>
          </a:xfrm>
        </p:spPr>
        <p:txBody>
          <a:bodyPr>
            <a:normAutofit/>
          </a:bodyPr>
          <a:lstStyle/>
          <a:p>
            <a:r>
              <a:rPr lang="da-DK" sz="3600" dirty="0" smtClean="0"/>
              <a:t>Emner som </a:t>
            </a:r>
            <a:r>
              <a:rPr lang="da-DK" sz="3600" i="1" u="sng" dirty="0" smtClean="0"/>
              <a:t>skal</a:t>
            </a:r>
            <a:r>
              <a:rPr lang="da-DK" sz="3600" dirty="0" smtClean="0"/>
              <a:t> indgå i dagsordenen </a:t>
            </a:r>
            <a:endParaRPr lang="da-DK" sz="3600" dirty="0"/>
          </a:p>
        </p:txBody>
      </p:sp>
      <p:sp>
        <p:nvSpPr>
          <p:cNvPr id="3" name="Pladsholder til indhold 2"/>
          <p:cNvSpPr>
            <a:spLocks noGrp="1"/>
          </p:cNvSpPr>
          <p:nvPr>
            <p:ph idx="1"/>
          </p:nvPr>
        </p:nvSpPr>
        <p:spPr>
          <a:xfrm>
            <a:off x="1097280" y="1721746"/>
            <a:ext cx="10058400" cy="4023360"/>
          </a:xfrm>
        </p:spPr>
        <p:txBody>
          <a:bodyPr>
            <a:noAutofit/>
          </a:bodyPr>
          <a:lstStyle/>
          <a:p>
            <a:pPr marL="457200" indent="-457200">
              <a:buFont typeface="+mj-lt"/>
              <a:buAutoNum type="arabicPeriod"/>
            </a:pPr>
            <a:r>
              <a:rPr lang="da-DK" sz="2400" dirty="0"/>
              <a:t>Kirkens seneste regnskab og budget</a:t>
            </a:r>
          </a:p>
          <a:p>
            <a:pPr marL="457200" indent="-457200">
              <a:buFont typeface="+mj-lt"/>
              <a:buAutoNum type="arabicPeriod"/>
            </a:pPr>
            <a:r>
              <a:rPr lang="da-DK" sz="2400" dirty="0" smtClean="0"/>
              <a:t>Planlagte </a:t>
            </a:r>
            <a:r>
              <a:rPr lang="da-DK" sz="2400" dirty="0"/>
              <a:t>gudstjenester og møder m.v.</a:t>
            </a:r>
          </a:p>
          <a:p>
            <a:pPr marL="457200" indent="-457200">
              <a:buFont typeface="+mj-lt"/>
              <a:buAutoNum type="arabicPeriod"/>
            </a:pPr>
            <a:r>
              <a:rPr lang="da-DK" sz="2400" dirty="0" smtClean="0"/>
              <a:t>Øvrige </a:t>
            </a:r>
            <a:r>
              <a:rPr lang="da-DK" sz="2400" dirty="0"/>
              <a:t>aktiviteter i sognet</a:t>
            </a:r>
          </a:p>
          <a:p>
            <a:pPr marL="457200" indent="-457200">
              <a:buFont typeface="+mj-lt"/>
              <a:buAutoNum type="arabicPeriod"/>
            </a:pPr>
            <a:r>
              <a:rPr lang="da-DK" sz="2400" dirty="0" smtClean="0"/>
              <a:t>Påtænkte </a:t>
            </a:r>
            <a:r>
              <a:rPr lang="da-DK" sz="2400" dirty="0"/>
              <a:t>bygge- og istandsættelsesarbejder</a:t>
            </a:r>
          </a:p>
          <a:p>
            <a:pPr marL="457200" indent="-457200">
              <a:buFont typeface="+mj-lt"/>
              <a:buAutoNum type="arabicPeriod"/>
            </a:pPr>
            <a:r>
              <a:rPr lang="da-DK" sz="2400" dirty="0" smtClean="0"/>
              <a:t>Overvejelser </a:t>
            </a:r>
            <a:r>
              <a:rPr lang="da-DK" sz="2400" dirty="0"/>
              <a:t>om lokalespørgsmål, inventar- og maskinanskaffelser</a:t>
            </a:r>
          </a:p>
          <a:p>
            <a:pPr marL="457200" indent="-457200">
              <a:buFont typeface="+mj-lt"/>
              <a:buAutoNum type="arabicPeriod"/>
            </a:pPr>
            <a:r>
              <a:rPr lang="da-DK" sz="2400" dirty="0" smtClean="0"/>
              <a:t>Eventuelt </a:t>
            </a:r>
            <a:r>
              <a:rPr lang="da-DK" sz="2400" dirty="0"/>
              <a:t>fastlagt ferie, fridage og andet planlagt fravær for præster og medarbejdere</a:t>
            </a:r>
          </a:p>
          <a:p>
            <a:pPr marL="457200" indent="-457200">
              <a:buFont typeface="+mj-lt"/>
              <a:buAutoNum type="arabicPeriod"/>
            </a:pPr>
            <a:r>
              <a:rPr lang="da-DK" sz="2400" dirty="0" smtClean="0"/>
              <a:t>Arbejdspladsvurdering </a:t>
            </a:r>
            <a:r>
              <a:rPr lang="da-DK" sz="2400" dirty="0"/>
              <a:t>– herunder status på eventuelle udarbejdede handlingsplaner</a:t>
            </a:r>
          </a:p>
          <a:p>
            <a:pPr marL="457200" indent="-457200">
              <a:buFont typeface="+mj-lt"/>
              <a:buAutoNum type="arabicPeriod"/>
            </a:pPr>
            <a:r>
              <a:rPr lang="da-DK" sz="2400" dirty="0" smtClean="0"/>
              <a:t>Regler </a:t>
            </a:r>
            <a:r>
              <a:rPr lang="da-DK" sz="2400" dirty="0"/>
              <a:t>for valg af medarbejderrepræsentant til menighedsrådet.</a:t>
            </a:r>
          </a:p>
        </p:txBody>
      </p:sp>
      <p:pic>
        <p:nvPicPr>
          <p:cNvPr id="5" name="Billede 4"/>
          <p:cNvPicPr>
            <a:picLocks noChangeAspect="1"/>
          </p:cNvPicPr>
          <p:nvPr/>
        </p:nvPicPr>
        <p:blipFill>
          <a:blip r:embed="rId2"/>
          <a:stretch>
            <a:fillRect/>
          </a:stretch>
        </p:blipFill>
        <p:spPr>
          <a:xfrm>
            <a:off x="8952931" y="642445"/>
            <a:ext cx="2732909" cy="2158602"/>
          </a:xfrm>
          <a:prstGeom prst="rect">
            <a:avLst/>
          </a:prstGeom>
        </p:spPr>
      </p:pic>
    </p:spTree>
    <p:extLst>
      <p:ext uri="{BB962C8B-B14F-4D97-AF65-F5344CB8AC3E}">
        <p14:creationId xmlns:p14="http://schemas.microsoft.com/office/powerpoint/2010/main" val="22017648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97280" y="0"/>
            <a:ext cx="10058400" cy="1450757"/>
          </a:xfrm>
        </p:spPr>
        <p:txBody>
          <a:bodyPr>
            <a:normAutofit/>
          </a:bodyPr>
          <a:lstStyle/>
          <a:p>
            <a:r>
              <a:rPr lang="da-DK" sz="3600" dirty="0" smtClean="0"/>
              <a:t>Arbejdsmiljøopgaver</a:t>
            </a:r>
            <a:endParaRPr lang="da-DK" sz="3600" dirty="0"/>
          </a:p>
        </p:txBody>
      </p:sp>
      <p:sp>
        <p:nvSpPr>
          <p:cNvPr id="3" name="Pladsholder til indhold 2"/>
          <p:cNvSpPr>
            <a:spLocks noGrp="1"/>
          </p:cNvSpPr>
          <p:nvPr>
            <p:ph idx="1"/>
          </p:nvPr>
        </p:nvSpPr>
        <p:spPr>
          <a:xfrm>
            <a:off x="1078682" y="2047212"/>
            <a:ext cx="10058400" cy="4023360"/>
          </a:xfrm>
        </p:spPr>
        <p:txBody>
          <a:bodyPr>
            <a:normAutofit fontScale="92500" lnSpcReduction="10000"/>
          </a:bodyPr>
          <a:lstStyle/>
          <a:p>
            <a:r>
              <a:rPr lang="da-DK" sz="3200" dirty="0" smtClean="0"/>
              <a:t>Den årlige arbejdsmiljødrøftelse:</a:t>
            </a:r>
          </a:p>
          <a:p>
            <a:pPr lvl="1"/>
            <a:r>
              <a:rPr lang="da-DK" sz="2600" dirty="0" smtClean="0"/>
              <a:t>Højst </a:t>
            </a:r>
            <a:r>
              <a:rPr lang="da-DK" sz="2600" dirty="0"/>
              <a:t>9</a:t>
            </a:r>
            <a:r>
              <a:rPr lang="da-DK" sz="2600" dirty="0" smtClean="0"/>
              <a:t> ansatte: </a:t>
            </a:r>
            <a:r>
              <a:rPr lang="da-DK" sz="2600" dirty="0"/>
              <a:t>kan </a:t>
            </a:r>
            <a:r>
              <a:rPr lang="da-DK" sz="2600" dirty="0" smtClean="0"/>
              <a:t>selv </a:t>
            </a:r>
            <a:r>
              <a:rPr lang="da-DK" sz="2600" dirty="0"/>
              <a:t>vælge, hvordan den årlige arbejdsmiljødrøftelse skal foregå. </a:t>
            </a:r>
            <a:endParaRPr lang="da-DK" sz="2600" dirty="0" smtClean="0"/>
          </a:p>
          <a:p>
            <a:pPr lvl="1"/>
            <a:r>
              <a:rPr lang="da-DK" sz="2600" dirty="0" smtClean="0"/>
              <a:t>Ved 10 eller flere ansatte: Kontaktperson og arbejdsmiljørepræsentant drøfter.</a:t>
            </a:r>
            <a:endParaRPr lang="da-DK" sz="2600" dirty="0"/>
          </a:p>
          <a:p>
            <a:r>
              <a:rPr lang="da-DK" sz="3200" dirty="0" smtClean="0"/>
              <a:t>Arbejdspladsvurdering:</a:t>
            </a:r>
          </a:p>
          <a:p>
            <a:r>
              <a:rPr lang="da-DK" sz="2400" dirty="0"/>
              <a:t>Arbejdspladsvurdering (APV) er en kortlægning af arbejdsmiljøet, som følges op af en beskrivelse af problemerne, en handlingsplan og en plan for opfølgning på problemerne</a:t>
            </a:r>
            <a:r>
              <a:rPr lang="da-DK" sz="2400" b="1" dirty="0"/>
              <a:t>. </a:t>
            </a:r>
            <a:endParaRPr lang="da-DK" sz="2400" dirty="0"/>
          </a:p>
          <a:p>
            <a:r>
              <a:rPr lang="da-DK" sz="2400" dirty="0"/>
              <a:t>APV er en lovpligtig proces, som skal gennemføres hvert 3. år, samt hvis der sker væsentlige ændringer i </a:t>
            </a:r>
            <a:r>
              <a:rPr lang="da-DK" sz="2400" dirty="0" smtClean="0"/>
              <a:t>arbejdsforholdene</a:t>
            </a:r>
            <a:endParaRPr lang="da-DK" sz="2400" dirty="0"/>
          </a:p>
        </p:txBody>
      </p:sp>
      <p:pic>
        <p:nvPicPr>
          <p:cNvPr id="4" name="Billede 3">
            <a:hlinkClick r:id="rId2"/>
          </p:cNvPr>
          <p:cNvPicPr>
            <a:picLocks noChangeAspect="1"/>
          </p:cNvPicPr>
          <p:nvPr/>
        </p:nvPicPr>
        <p:blipFill>
          <a:blip r:embed="rId3"/>
          <a:stretch>
            <a:fillRect/>
          </a:stretch>
        </p:blipFill>
        <p:spPr>
          <a:xfrm>
            <a:off x="9247421" y="139485"/>
            <a:ext cx="2564789" cy="2151520"/>
          </a:xfrm>
          <a:prstGeom prst="rect">
            <a:avLst/>
          </a:prstGeom>
        </p:spPr>
      </p:pic>
    </p:spTree>
    <p:extLst>
      <p:ext uri="{BB962C8B-B14F-4D97-AF65-F5344CB8AC3E}">
        <p14:creationId xmlns:p14="http://schemas.microsoft.com/office/powerpoint/2010/main" val="12493668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7609" y="736053"/>
            <a:ext cx="10058400" cy="1450757"/>
          </a:xfrm>
        </p:spPr>
        <p:txBody>
          <a:bodyPr>
            <a:normAutofit fontScale="90000"/>
          </a:bodyPr>
          <a:lstStyle/>
          <a:p>
            <a:pPr>
              <a:lnSpc>
                <a:spcPct val="100000"/>
              </a:lnSpc>
            </a:pPr>
            <a:r>
              <a:rPr lang="da-DK" sz="4000" dirty="0"/>
              <a:t> Her er 10 spørgsmål til medarbejderne, som hjælper dig med at få hul på snakken om arbejdsmiljø og trivsel. </a:t>
            </a:r>
            <a:br>
              <a:rPr lang="da-DK" sz="4000" dirty="0"/>
            </a:br>
            <a:endParaRPr lang="da-DK" dirty="0"/>
          </a:p>
        </p:txBody>
      </p:sp>
      <p:sp>
        <p:nvSpPr>
          <p:cNvPr id="3" name="Pladsholder til indhold 2"/>
          <p:cNvSpPr>
            <a:spLocks noGrp="1"/>
          </p:cNvSpPr>
          <p:nvPr>
            <p:ph idx="1"/>
          </p:nvPr>
        </p:nvSpPr>
        <p:spPr>
          <a:xfrm>
            <a:off x="827609" y="1830348"/>
            <a:ext cx="10597741" cy="4725433"/>
          </a:xfrm>
        </p:spPr>
        <p:txBody>
          <a:bodyPr>
            <a:normAutofit/>
          </a:bodyPr>
          <a:lstStyle/>
          <a:p>
            <a:r>
              <a:rPr lang="da-DK" dirty="0" smtClean="0"/>
              <a:t>1</a:t>
            </a:r>
            <a:r>
              <a:rPr lang="da-DK" dirty="0"/>
              <a:t>. Hvad er det vigtigste, jeg som </a:t>
            </a:r>
            <a:r>
              <a:rPr lang="da-DK" dirty="0" smtClean="0"/>
              <a:t>kontaktperson, </a:t>
            </a:r>
            <a:r>
              <a:rPr lang="da-DK" dirty="0"/>
              <a:t>skal vide om denne arbejdsplads? </a:t>
            </a:r>
          </a:p>
          <a:p>
            <a:r>
              <a:rPr lang="da-DK" dirty="0"/>
              <a:t>2. Hvis jeg skal være en god kontaktperson for jer, hvad skal jeg så have fokus på? </a:t>
            </a:r>
          </a:p>
          <a:p>
            <a:r>
              <a:rPr lang="da-DK" dirty="0"/>
              <a:t>3. Hvad er det bedste ved denne arbejdsplads? </a:t>
            </a:r>
          </a:p>
          <a:p>
            <a:r>
              <a:rPr lang="da-DK" dirty="0"/>
              <a:t>4. Hvor har vi udfordringer? </a:t>
            </a:r>
          </a:p>
          <a:p>
            <a:r>
              <a:rPr lang="da-DK" dirty="0"/>
              <a:t>5. Hvad skal der til, før I vil sige, at vi har et godt arbejdsmiljø? </a:t>
            </a:r>
          </a:p>
          <a:p>
            <a:r>
              <a:rPr lang="da-DK" dirty="0"/>
              <a:t>6. Hvilke forventninger har I til mig? </a:t>
            </a:r>
          </a:p>
          <a:p>
            <a:r>
              <a:rPr lang="da-DK" dirty="0"/>
              <a:t>7. (Fortæl hvilke forventninger, du har til medarbejderne) </a:t>
            </a:r>
          </a:p>
          <a:p>
            <a:r>
              <a:rPr lang="da-DK" dirty="0"/>
              <a:t>8. Hvad kendetegner god ledelse for jer? </a:t>
            </a:r>
          </a:p>
          <a:p>
            <a:r>
              <a:rPr lang="da-DK" dirty="0"/>
              <a:t>9. Hvilke værdier mener I, vores samarbejde skal bygge på? </a:t>
            </a:r>
          </a:p>
          <a:p>
            <a:r>
              <a:rPr lang="da-DK" dirty="0" smtClean="0"/>
              <a:t>10.Hvad </a:t>
            </a:r>
            <a:r>
              <a:rPr lang="da-DK" dirty="0"/>
              <a:t>er vigtigt for jer i forhold til vores </a:t>
            </a:r>
            <a:r>
              <a:rPr lang="da-DK" dirty="0" smtClean="0"/>
              <a:t>kommunikation</a:t>
            </a:r>
            <a:r>
              <a:rPr lang="da-DK" dirty="0"/>
              <a:t>? </a:t>
            </a:r>
            <a:r>
              <a:rPr lang="da-DK" dirty="0" smtClean="0"/>
              <a:t>Hvordan kommunikerer vi bedst muligt?</a:t>
            </a:r>
            <a:endParaRPr lang="da-DK" dirty="0"/>
          </a:p>
        </p:txBody>
      </p:sp>
    </p:spTree>
    <p:extLst>
      <p:ext uri="{BB962C8B-B14F-4D97-AF65-F5344CB8AC3E}">
        <p14:creationId xmlns:p14="http://schemas.microsoft.com/office/powerpoint/2010/main" val="509030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hlinkClick r:id="rId2"/>
          </p:cNvPr>
          <p:cNvPicPr>
            <a:picLocks noChangeAspect="1"/>
          </p:cNvPicPr>
          <p:nvPr/>
        </p:nvPicPr>
        <p:blipFill>
          <a:blip r:embed="rId3"/>
          <a:stretch>
            <a:fillRect/>
          </a:stretch>
        </p:blipFill>
        <p:spPr>
          <a:xfrm>
            <a:off x="2379558" y="325465"/>
            <a:ext cx="6893029" cy="5756248"/>
          </a:xfrm>
          <a:prstGeom prst="rect">
            <a:avLst/>
          </a:prstGeom>
        </p:spPr>
      </p:pic>
    </p:spTree>
    <p:extLst>
      <p:ext uri="{BB962C8B-B14F-4D97-AF65-F5344CB8AC3E}">
        <p14:creationId xmlns:p14="http://schemas.microsoft.com/office/powerpoint/2010/main" val="10440677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p:cNvPicPr>
            <a:picLocks noChangeAspect="1"/>
          </p:cNvPicPr>
          <p:nvPr/>
        </p:nvPicPr>
        <p:blipFill>
          <a:blip r:embed="rId2"/>
          <a:stretch>
            <a:fillRect/>
          </a:stretch>
        </p:blipFill>
        <p:spPr>
          <a:xfrm>
            <a:off x="2758699" y="163897"/>
            <a:ext cx="5289684" cy="6079013"/>
          </a:xfrm>
          <a:prstGeom prst="rect">
            <a:avLst/>
          </a:prstGeom>
        </p:spPr>
      </p:pic>
    </p:spTree>
    <p:extLst>
      <p:ext uri="{BB962C8B-B14F-4D97-AF65-F5344CB8AC3E}">
        <p14:creationId xmlns:p14="http://schemas.microsoft.com/office/powerpoint/2010/main" val="5239188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Hvordan kommer jeg i kontakt med jer?</a:t>
            </a:r>
            <a:endParaRPr lang="da-DK" dirty="0"/>
          </a:p>
        </p:txBody>
      </p:sp>
      <p:pic>
        <p:nvPicPr>
          <p:cNvPr id="5" name="Pladsholder til indhold 4"/>
          <p:cNvPicPr>
            <a:picLocks noGrp="1" noChangeAspect="1"/>
          </p:cNvPicPr>
          <p:nvPr>
            <p:ph sz="half" idx="1"/>
          </p:nvPr>
        </p:nvPicPr>
        <p:blipFill>
          <a:blip r:embed="rId2"/>
          <a:stretch>
            <a:fillRect/>
          </a:stretch>
        </p:blipFill>
        <p:spPr>
          <a:xfrm>
            <a:off x="6722847" y="1896645"/>
            <a:ext cx="4938712" cy="3621722"/>
          </a:xfrm>
          <a:prstGeom prst="rect">
            <a:avLst/>
          </a:prstGeom>
        </p:spPr>
      </p:pic>
      <p:sp>
        <p:nvSpPr>
          <p:cNvPr id="4" name="Pladsholder til indhold 3"/>
          <p:cNvSpPr>
            <a:spLocks noGrp="1"/>
          </p:cNvSpPr>
          <p:nvPr>
            <p:ph sz="half" idx="2"/>
          </p:nvPr>
        </p:nvSpPr>
        <p:spPr>
          <a:xfrm>
            <a:off x="530041" y="2423587"/>
            <a:ext cx="5452303" cy="4023360"/>
          </a:xfrm>
        </p:spPr>
        <p:txBody>
          <a:bodyPr>
            <a:normAutofit/>
          </a:bodyPr>
          <a:lstStyle/>
          <a:p>
            <a:pPr>
              <a:buFont typeface="Wingdings" panose="05000000000000000000" pitchFamily="2" charset="2"/>
              <a:buChar char="Ø"/>
            </a:pPr>
            <a:r>
              <a:rPr lang="da-DK" sz="2800" dirty="0" smtClean="0"/>
              <a:t>Sogn.dk: privat tlf. og mail adresser</a:t>
            </a:r>
          </a:p>
          <a:p>
            <a:pPr>
              <a:buFont typeface="Wingdings" panose="05000000000000000000" pitchFamily="2" charset="2"/>
              <a:buChar char="Ø"/>
            </a:pPr>
            <a:r>
              <a:rPr lang="da-DK" sz="2800" dirty="0" smtClean="0"/>
              <a:t>Menighedsrådspostkassen</a:t>
            </a:r>
          </a:p>
          <a:p>
            <a:pPr>
              <a:buFont typeface="Wingdings" panose="05000000000000000000" pitchFamily="2" charset="2"/>
              <a:buChar char="Ø"/>
            </a:pPr>
            <a:r>
              <a:rPr lang="da-DK" sz="2800" dirty="0" smtClean="0"/>
              <a:t>Fortrolig postkassen</a:t>
            </a:r>
          </a:p>
          <a:p>
            <a:pPr>
              <a:buFont typeface="Wingdings" panose="05000000000000000000" pitchFamily="2" charset="2"/>
              <a:buChar char="Ø"/>
            </a:pPr>
            <a:endParaRPr lang="da-DK" sz="2800" dirty="0"/>
          </a:p>
          <a:p>
            <a:pPr marL="0" indent="0">
              <a:buNone/>
            </a:pPr>
            <a:endParaRPr lang="da-DK" sz="2800" dirty="0"/>
          </a:p>
        </p:txBody>
      </p:sp>
      <p:sp>
        <p:nvSpPr>
          <p:cNvPr id="6" name="Rektangel 5"/>
          <p:cNvSpPr/>
          <p:nvPr/>
        </p:nvSpPr>
        <p:spPr>
          <a:xfrm>
            <a:off x="397790" y="5281264"/>
            <a:ext cx="6695268" cy="923330"/>
          </a:xfrm>
          <a:prstGeom prst="rect">
            <a:avLst/>
          </a:prstGeom>
          <a:solidFill>
            <a:schemeClr val="accent2"/>
          </a:solidFill>
        </p:spPr>
        <p:txBody>
          <a:bodyPr wrap="square">
            <a:spAutoFit/>
          </a:bodyPr>
          <a:lstStyle/>
          <a:p>
            <a:r>
              <a:rPr lang="da-DK" dirty="0">
                <a:solidFill>
                  <a:schemeClr val="bg1"/>
                </a:solidFill>
                <a:latin typeface="Calibri" panose="020F0502020204030204" pitchFamily="34" charset="0"/>
              </a:rPr>
              <a:t>Der findes ikke en egentlig vejledning i opsætning og brug af fortrolighedspostkassen, men hvis I har brug for hjælp, kan I altid ringe til Folkekirkens IT på tlf.nr. 70 20 25 35. </a:t>
            </a:r>
            <a:endParaRPr lang="da-DK" dirty="0">
              <a:solidFill>
                <a:schemeClr val="bg1"/>
              </a:solidFill>
            </a:endParaRPr>
          </a:p>
        </p:txBody>
      </p:sp>
    </p:spTree>
    <p:extLst>
      <p:ext uri="{BB962C8B-B14F-4D97-AF65-F5344CB8AC3E}">
        <p14:creationId xmlns:p14="http://schemas.microsoft.com/office/powerpoint/2010/main" val="1691026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Planlagte </a:t>
            </a:r>
            <a:r>
              <a:rPr lang="da-DK" dirty="0" err="1" smtClean="0"/>
              <a:t>erfa</a:t>
            </a:r>
            <a:r>
              <a:rPr lang="da-DK" dirty="0" smtClean="0"/>
              <a:t>-møder</a:t>
            </a:r>
            <a:endParaRPr lang="da-DK" dirty="0"/>
          </a:p>
        </p:txBody>
      </p:sp>
      <p:sp>
        <p:nvSpPr>
          <p:cNvPr id="3" name="Pladsholder til indhold 2"/>
          <p:cNvSpPr>
            <a:spLocks noGrp="1"/>
          </p:cNvSpPr>
          <p:nvPr>
            <p:ph idx="1"/>
          </p:nvPr>
        </p:nvSpPr>
        <p:spPr>
          <a:xfrm>
            <a:off x="1097280" y="1824759"/>
            <a:ext cx="10058400" cy="4541003"/>
          </a:xfrm>
        </p:spPr>
        <p:txBody>
          <a:bodyPr>
            <a:normAutofit fontScale="92500" lnSpcReduction="10000"/>
          </a:bodyPr>
          <a:lstStyle/>
          <a:p>
            <a:r>
              <a:rPr lang="da-DK" sz="2400" dirty="0" smtClean="0"/>
              <a:t>22. marts kl. 19.00 – 21.30</a:t>
            </a:r>
          </a:p>
          <a:p>
            <a:pPr lvl="1">
              <a:buFont typeface="Courier New" panose="02070309020205020404" pitchFamily="49" charset="0"/>
              <a:buChar char="o"/>
            </a:pPr>
            <a:r>
              <a:rPr lang="da-DK" sz="2100" dirty="0"/>
              <a:t>Arbejdstid, rammetid og rådighedstid – fastlæggelse og synliggørelse i kalender</a:t>
            </a:r>
          </a:p>
          <a:p>
            <a:pPr lvl="1">
              <a:buFont typeface="Courier New" panose="02070309020205020404" pitchFamily="49" charset="0"/>
              <a:buChar char="o"/>
            </a:pPr>
            <a:r>
              <a:rPr lang="da-DK" sz="2100" dirty="0"/>
              <a:t>Samarbejdet i dagligdagen</a:t>
            </a:r>
          </a:p>
          <a:p>
            <a:pPr lvl="1">
              <a:buFont typeface="Courier New" panose="02070309020205020404" pitchFamily="49" charset="0"/>
              <a:buChar char="o"/>
            </a:pPr>
            <a:r>
              <a:rPr lang="da-DK" sz="2000" dirty="0"/>
              <a:t>MUS samtaler</a:t>
            </a:r>
          </a:p>
          <a:p>
            <a:pPr lvl="1">
              <a:buFont typeface="Courier New" panose="02070309020205020404" pitchFamily="49" charset="0"/>
              <a:buChar char="o"/>
            </a:pPr>
            <a:r>
              <a:rPr lang="da-DK" sz="2100" dirty="0" smtClean="0"/>
              <a:t>Ferieplanlægning</a:t>
            </a:r>
            <a:endParaRPr lang="da-DK" sz="2100" dirty="0"/>
          </a:p>
          <a:p>
            <a:r>
              <a:rPr lang="da-DK" sz="2400" dirty="0" smtClean="0"/>
              <a:t>7</a:t>
            </a:r>
            <a:r>
              <a:rPr lang="da-DK" sz="2400" dirty="0"/>
              <a:t>. juni 2017:</a:t>
            </a:r>
          </a:p>
          <a:p>
            <a:pPr lvl="1"/>
            <a:r>
              <a:rPr lang="da-DK" sz="2400" dirty="0" smtClean="0"/>
              <a:t>Kontaktpersonens </a:t>
            </a:r>
            <a:r>
              <a:rPr lang="da-DK" sz="2400" dirty="0"/>
              <a:t>synlighed og tilgængelighed</a:t>
            </a:r>
          </a:p>
          <a:p>
            <a:pPr lvl="1"/>
            <a:r>
              <a:rPr lang="da-DK" sz="2200" dirty="0" smtClean="0"/>
              <a:t>Lønpolitik </a:t>
            </a:r>
            <a:r>
              <a:rPr lang="da-DK" sz="2200" dirty="0"/>
              <a:t>– tildelingskriterier </a:t>
            </a:r>
            <a:r>
              <a:rPr lang="da-DK" sz="2200" dirty="0" err="1"/>
              <a:t>ifm</a:t>
            </a:r>
            <a:r>
              <a:rPr lang="da-DK" sz="2200" dirty="0"/>
              <a:t>. lokallønsforhandlinger</a:t>
            </a:r>
          </a:p>
          <a:p>
            <a:pPr lvl="1"/>
            <a:r>
              <a:rPr lang="da-DK" sz="2200" dirty="0"/>
              <a:t>Ansøgning til </a:t>
            </a:r>
            <a:r>
              <a:rPr lang="da-DK" sz="2200" dirty="0" smtClean="0"/>
              <a:t>kompetencefonden</a:t>
            </a:r>
          </a:p>
          <a:p>
            <a:r>
              <a:rPr lang="da-DK" sz="2400" dirty="0" smtClean="0"/>
              <a:t>4</a:t>
            </a:r>
            <a:r>
              <a:rPr lang="da-DK" sz="2400" dirty="0"/>
              <a:t>. oktober 2017:</a:t>
            </a:r>
          </a:p>
          <a:p>
            <a:pPr lvl="1">
              <a:buFont typeface="Courier New" panose="02070309020205020404" pitchFamily="49" charset="0"/>
              <a:buChar char="o"/>
            </a:pPr>
            <a:r>
              <a:rPr lang="da-DK" sz="2200" dirty="0"/>
              <a:t>Lønforhandling – konkrete eksempler</a:t>
            </a:r>
          </a:p>
          <a:p>
            <a:pPr lvl="1">
              <a:buFont typeface="Courier New" panose="02070309020205020404" pitchFamily="49" charset="0"/>
              <a:buChar char="o"/>
            </a:pPr>
            <a:r>
              <a:rPr lang="da-DK" sz="2200" dirty="0" smtClean="0"/>
              <a:t>Varsling </a:t>
            </a:r>
            <a:r>
              <a:rPr lang="da-DK" sz="2200" dirty="0"/>
              <a:t>af restferie</a:t>
            </a:r>
          </a:p>
          <a:p>
            <a:pPr lvl="1">
              <a:buFont typeface="Courier New" panose="02070309020205020404" pitchFamily="49" charset="0"/>
              <a:buChar char="o"/>
            </a:pPr>
            <a:r>
              <a:rPr lang="da-DK" sz="2200" dirty="0" smtClean="0"/>
              <a:t>Arbejdstidstilrettelæggelse </a:t>
            </a:r>
            <a:endParaRPr lang="da-DK" sz="2200" dirty="0"/>
          </a:p>
          <a:p>
            <a:endParaRPr lang="da-DK" sz="2400" dirty="0"/>
          </a:p>
          <a:p>
            <a:pPr lvl="1"/>
            <a:endParaRPr lang="da-DK" sz="2200" dirty="0" smtClean="0"/>
          </a:p>
          <a:p>
            <a:endParaRPr lang="da-DK" sz="2400" dirty="0"/>
          </a:p>
          <a:p>
            <a:endParaRPr lang="da-DK" sz="2400" dirty="0"/>
          </a:p>
        </p:txBody>
      </p:sp>
      <p:pic>
        <p:nvPicPr>
          <p:cNvPr id="4" name="Billed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2806" y="286603"/>
            <a:ext cx="1908613" cy="2862470"/>
          </a:xfrm>
          <a:prstGeom prst="rect">
            <a:avLst/>
          </a:prstGeom>
        </p:spPr>
      </p:pic>
      <p:sp>
        <p:nvSpPr>
          <p:cNvPr id="5" name="Tekstfelt 4"/>
          <p:cNvSpPr txBox="1"/>
          <p:nvPr/>
        </p:nvSpPr>
        <p:spPr>
          <a:xfrm>
            <a:off x="10075449" y="3149073"/>
            <a:ext cx="2160462" cy="923330"/>
          </a:xfrm>
          <a:prstGeom prst="rect">
            <a:avLst/>
          </a:prstGeom>
          <a:noFill/>
        </p:spPr>
        <p:txBody>
          <a:bodyPr wrap="square" rtlCol="0">
            <a:spAutoFit/>
          </a:bodyPr>
          <a:lstStyle/>
          <a:p>
            <a:r>
              <a:rPr lang="da-DK" dirty="0" smtClean="0"/>
              <a:t>Helle Niewald</a:t>
            </a:r>
          </a:p>
          <a:p>
            <a:r>
              <a:rPr lang="da-DK" dirty="0" smtClean="0"/>
              <a:t>Mail: </a:t>
            </a:r>
            <a:r>
              <a:rPr lang="da-DK" dirty="0" smtClean="0">
                <a:hlinkClick r:id="rId3"/>
              </a:rPr>
              <a:t>htn@km.dk</a:t>
            </a:r>
            <a:endParaRPr lang="da-DK" dirty="0" smtClean="0"/>
          </a:p>
          <a:p>
            <a:r>
              <a:rPr lang="da-DK" dirty="0" smtClean="0"/>
              <a:t>Tlf.: 2944 7055</a:t>
            </a:r>
            <a:endParaRPr lang="da-DK" dirty="0"/>
          </a:p>
        </p:txBody>
      </p:sp>
    </p:spTree>
    <p:extLst>
      <p:ext uri="{BB962C8B-B14F-4D97-AF65-F5344CB8AC3E}">
        <p14:creationId xmlns:p14="http://schemas.microsoft.com/office/powerpoint/2010/main" val="38932855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97280" y="1338754"/>
            <a:ext cx="10058400" cy="1030753"/>
          </a:xfrm>
        </p:spPr>
        <p:txBody>
          <a:bodyPr>
            <a:noAutofit/>
          </a:bodyPr>
          <a:lstStyle/>
          <a:p>
            <a:pPr>
              <a:lnSpc>
                <a:spcPct val="150000"/>
              </a:lnSpc>
              <a:spcBef>
                <a:spcPts val="600"/>
              </a:spcBef>
              <a:spcAft>
                <a:spcPts val="600"/>
              </a:spcAft>
            </a:pPr>
            <a:r>
              <a:rPr lang="da-DK" sz="3600" dirty="0" smtClean="0"/>
              <a:t>Brug jeres personalekonsulent</a:t>
            </a:r>
            <a:br>
              <a:rPr lang="da-DK" sz="3600" dirty="0" smtClean="0"/>
            </a:br>
            <a:r>
              <a:rPr lang="da-DK" sz="2800" b="1" dirty="0"/>
              <a:t>Jeg står til rådighed vejledning i forbindelse med:</a:t>
            </a:r>
            <a:r>
              <a:rPr lang="da-DK" sz="2800" dirty="0"/>
              <a:t/>
            </a:r>
            <a:br>
              <a:rPr lang="da-DK" sz="2800" dirty="0"/>
            </a:br>
            <a:endParaRPr lang="da-DK" sz="3600" dirty="0"/>
          </a:p>
        </p:txBody>
      </p:sp>
      <p:sp>
        <p:nvSpPr>
          <p:cNvPr id="3" name="Pladsholder til indhold 2"/>
          <p:cNvSpPr>
            <a:spLocks noGrp="1"/>
          </p:cNvSpPr>
          <p:nvPr>
            <p:ph idx="1"/>
          </p:nvPr>
        </p:nvSpPr>
        <p:spPr>
          <a:xfrm>
            <a:off x="1097280" y="1845734"/>
            <a:ext cx="8978169" cy="5012266"/>
          </a:xfrm>
        </p:spPr>
        <p:txBody>
          <a:bodyPr>
            <a:normAutofit/>
          </a:bodyPr>
          <a:lstStyle/>
          <a:p>
            <a:pPr lvl="1">
              <a:spcBef>
                <a:spcPts val="600"/>
              </a:spcBef>
              <a:spcAft>
                <a:spcPts val="600"/>
              </a:spcAft>
            </a:pPr>
            <a:r>
              <a:rPr lang="da-DK" sz="2000" dirty="0" smtClean="0"/>
              <a:t>Forberedelse </a:t>
            </a:r>
            <a:r>
              <a:rPr lang="da-DK" sz="2000" dirty="0"/>
              <a:t>af ansættelser, overvejelser om stillingsindhold, normering mm. </a:t>
            </a:r>
          </a:p>
          <a:p>
            <a:pPr lvl="1">
              <a:spcBef>
                <a:spcPts val="600"/>
              </a:spcBef>
              <a:spcAft>
                <a:spcPts val="600"/>
              </a:spcAft>
            </a:pPr>
            <a:r>
              <a:rPr lang="da-DK" sz="2000" dirty="0"/>
              <a:t>Lønforhandlinger, forhandlinger om stillingsindhold mv.</a:t>
            </a:r>
          </a:p>
          <a:p>
            <a:pPr lvl="1">
              <a:spcBef>
                <a:spcPts val="600"/>
              </a:spcBef>
              <a:spcAft>
                <a:spcPts val="600"/>
              </a:spcAft>
            </a:pPr>
            <a:r>
              <a:rPr lang="da-DK" sz="2000" dirty="0"/>
              <a:t>Arbejdsmiljøkurser for medarbejdergrupper / menighedsråd</a:t>
            </a:r>
          </a:p>
          <a:p>
            <a:pPr lvl="1">
              <a:spcBef>
                <a:spcPts val="600"/>
              </a:spcBef>
              <a:spcAft>
                <a:spcPts val="600"/>
              </a:spcAft>
            </a:pPr>
            <a:r>
              <a:rPr lang="da-DK" sz="2000" dirty="0"/>
              <a:t>MUS og Arbejdspladsvurdering </a:t>
            </a:r>
          </a:p>
          <a:p>
            <a:pPr lvl="1">
              <a:spcBef>
                <a:spcPts val="600"/>
              </a:spcBef>
              <a:spcAft>
                <a:spcPts val="600"/>
              </a:spcAft>
            </a:pPr>
            <a:r>
              <a:rPr lang="da-DK" sz="2000" dirty="0"/>
              <a:t>Analyse af ressourceforbrug – er der overensstemmelse mellem de opgaver vi gerne vil have løst og den medarbejdersammensætning vi har?</a:t>
            </a:r>
          </a:p>
          <a:p>
            <a:pPr lvl="1">
              <a:spcBef>
                <a:spcPts val="600"/>
              </a:spcBef>
              <a:spcAft>
                <a:spcPts val="600"/>
              </a:spcAft>
            </a:pPr>
            <a:r>
              <a:rPr lang="da-DK" sz="2000" dirty="0"/>
              <a:t>Konfliktløsning</a:t>
            </a:r>
          </a:p>
          <a:p>
            <a:pPr lvl="1">
              <a:spcBef>
                <a:spcPts val="600"/>
              </a:spcBef>
              <a:spcAft>
                <a:spcPts val="600"/>
              </a:spcAft>
            </a:pPr>
            <a:r>
              <a:rPr lang="da-DK" sz="2000" dirty="0"/>
              <a:t>Sygefravær – samtaler, refusion eller politikker</a:t>
            </a:r>
          </a:p>
          <a:p>
            <a:pPr lvl="1">
              <a:spcBef>
                <a:spcPts val="600"/>
              </a:spcBef>
              <a:spcAft>
                <a:spcPts val="600"/>
              </a:spcAft>
            </a:pPr>
            <a:r>
              <a:rPr lang="da-DK" sz="2000" dirty="0"/>
              <a:t>Etablering af netværk eller fællesskaber for erfaringsudveksling</a:t>
            </a:r>
          </a:p>
          <a:p>
            <a:pPr lvl="1">
              <a:spcBef>
                <a:spcPts val="600"/>
              </a:spcBef>
              <a:spcAft>
                <a:spcPts val="600"/>
              </a:spcAft>
            </a:pPr>
            <a:r>
              <a:rPr lang="da-DK" sz="2000" dirty="0"/>
              <a:t>Oprettelse af sa­marbejde mellem flere menighedsråd </a:t>
            </a:r>
          </a:p>
          <a:p>
            <a:pPr lvl="1">
              <a:spcBef>
                <a:spcPts val="600"/>
              </a:spcBef>
              <a:spcAft>
                <a:spcPts val="600"/>
              </a:spcAft>
            </a:pPr>
            <a:r>
              <a:rPr lang="da-DK" sz="2000" dirty="0"/>
              <a:t>Og mange andre ting</a:t>
            </a:r>
          </a:p>
          <a:p>
            <a:endParaRPr lang="da-DK" dirty="0"/>
          </a:p>
        </p:txBody>
      </p:sp>
      <p:pic>
        <p:nvPicPr>
          <p:cNvPr id="4" name="Billed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2806" y="286603"/>
            <a:ext cx="1908613" cy="2862470"/>
          </a:xfrm>
          <a:prstGeom prst="rect">
            <a:avLst/>
          </a:prstGeom>
        </p:spPr>
      </p:pic>
      <p:sp>
        <p:nvSpPr>
          <p:cNvPr id="5" name="Tekstfelt 4"/>
          <p:cNvSpPr txBox="1"/>
          <p:nvPr/>
        </p:nvSpPr>
        <p:spPr>
          <a:xfrm>
            <a:off x="10075449" y="3149073"/>
            <a:ext cx="2160462" cy="923330"/>
          </a:xfrm>
          <a:prstGeom prst="rect">
            <a:avLst/>
          </a:prstGeom>
          <a:noFill/>
        </p:spPr>
        <p:txBody>
          <a:bodyPr wrap="square" rtlCol="0">
            <a:spAutoFit/>
          </a:bodyPr>
          <a:lstStyle/>
          <a:p>
            <a:r>
              <a:rPr lang="da-DK" dirty="0" smtClean="0"/>
              <a:t>Helle Niewald</a:t>
            </a:r>
          </a:p>
          <a:p>
            <a:r>
              <a:rPr lang="da-DK" dirty="0" smtClean="0"/>
              <a:t>Mail: </a:t>
            </a:r>
            <a:r>
              <a:rPr lang="da-DK" dirty="0" smtClean="0">
                <a:hlinkClick r:id="rId3"/>
              </a:rPr>
              <a:t>htn@km.dk</a:t>
            </a:r>
            <a:endParaRPr lang="da-DK" dirty="0" smtClean="0"/>
          </a:p>
          <a:p>
            <a:r>
              <a:rPr lang="da-DK" dirty="0" smtClean="0"/>
              <a:t>Tlf.: 2944 7055</a:t>
            </a:r>
            <a:endParaRPr lang="da-DK" dirty="0"/>
          </a:p>
        </p:txBody>
      </p:sp>
    </p:spTree>
    <p:extLst>
      <p:ext uri="{BB962C8B-B14F-4D97-AF65-F5344CB8AC3E}">
        <p14:creationId xmlns:p14="http://schemas.microsoft.com/office/powerpoint/2010/main" val="2802960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97280" y="402957"/>
            <a:ext cx="10058400" cy="1101929"/>
          </a:xfrm>
        </p:spPr>
        <p:txBody>
          <a:bodyPr>
            <a:normAutofit/>
          </a:bodyPr>
          <a:lstStyle/>
          <a:p>
            <a:r>
              <a:rPr lang="da-DK" sz="3600" i="1" dirty="0" smtClean="0"/>
              <a:t> </a:t>
            </a:r>
            <a:r>
              <a:rPr lang="da-DK" sz="3600" dirty="0" smtClean="0"/>
              <a:t/>
            </a:r>
            <a:br>
              <a:rPr lang="da-DK" sz="3600" dirty="0" smtClean="0"/>
            </a:br>
            <a:r>
              <a:rPr lang="da-DK" sz="3600" dirty="0" smtClean="0"/>
              <a:t>Som arbejdsgiver har I ansvaret for:</a:t>
            </a:r>
            <a:endParaRPr lang="da-DK" sz="3600" dirty="0"/>
          </a:p>
        </p:txBody>
      </p:sp>
      <p:sp>
        <p:nvSpPr>
          <p:cNvPr id="3" name="Pladsholder til indhold 2"/>
          <p:cNvSpPr>
            <a:spLocks noGrp="1"/>
          </p:cNvSpPr>
          <p:nvPr>
            <p:ph idx="1"/>
          </p:nvPr>
        </p:nvSpPr>
        <p:spPr>
          <a:xfrm>
            <a:off x="910019" y="2409987"/>
            <a:ext cx="10992679" cy="4448013"/>
          </a:xfrm>
        </p:spPr>
        <p:txBody>
          <a:bodyPr>
            <a:normAutofit/>
          </a:bodyPr>
          <a:lstStyle/>
          <a:p>
            <a:pPr>
              <a:spcBef>
                <a:spcPts val="600"/>
              </a:spcBef>
              <a:spcAft>
                <a:spcPts val="1200"/>
              </a:spcAft>
              <a:buFont typeface="Wingdings" panose="05000000000000000000" pitchFamily="2" charset="2"/>
              <a:buChar char="ü"/>
            </a:pPr>
            <a:r>
              <a:rPr lang="da-DK" sz="2800" dirty="0" smtClean="0"/>
              <a:t>At I har fordelt ressourcerne rigtigt i forhold til de opgaver, I ønsker løst </a:t>
            </a:r>
          </a:p>
          <a:p>
            <a:pPr>
              <a:spcBef>
                <a:spcPts val="600"/>
              </a:spcBef>
              <a:spcAft>
                <a:spcPts val="1200"/>
              </a:spcAft>
              <a:buFont typeface="Wingdings" panose="05000000000000000000" pitchFamily="2" charset="2"/>
              <a:buChar char="ü"/>
            </a:pPr>
            <a:r>
              <a:rPr lang="da-DK" sz="2800" dirty="0" smtClean="0"/>
              <a:t>At ansættelseskontrakterne er opdaterede </a:t>
            </a:r>
          </a:p>
          <a:p>
            <a:pPr>
              <a:spcBef>
                <a:spcPts val="600"/>
              </a:spcBef>
              <a:spcAft>
                <a:spcPts val="1200"/>
              </a:spcAft>
              <a:buFont typeface="Wingdings" panose="05000000000000000000" pitchFamily="2" charset="2"/>
              <a:buChar char="ü"/>
            </a:pPr>
            <a:r>
              <a:rPr lang="da-DK" sz="2800" dirty="0" smtClean="0"/>
              <a:t>Arbejdstid, rammetid og rådighedstid/sygdom – I skal have styr på  	reglerne (dokumentation)</a:t>
            </a:r>
          </a:p>
          <a:p>
            <a:pPr>
              <a:spcBef>
                <a:spcPts val="600"/>
              </a:spcBef>
              <a:spcAft>
                <a:spcPts val="1200"/>
              </a:spcAft>
              <a:buFont typeface="Wingdings" panose="05000000000000000000" pitchFamily="2" charset="2"/>
              <a:buChar char="ü"/>
            </a:pPr>
            <a:r>
              <a:rPr lang="da-DK" sz="2800" dirty="0" smtClean="0"/>
              <a:t>Ferie afholdes og optælles korrekt (dokumentation)</a:t>
            </a:r>
          </a:p>
          <a:p>
            <a:pPr>
              <a:spcBef>
                <a:spcPts val="600"/>
              </a:spcBef>
              <a:spcAft>
                <a:spcPts val="1200"/>
              </a:spcAft>
              <a:buFont typeface="Wingdings" panose="05000000000000000000" pitchFamily="2" charset="2"/>
              <a:buChar char="ü"/>
            </a:pPr>
            <a:r>
              <a:rPr lang="da-DK" sz="2800" dirty="0" smtClean="0"/>
              <a:t>Medarbejdermøde, MUS og APV</a:t>
            </a:r>
            <a:endParaRPr lang="da-DK" sz="2800" dirty="0"/>
          </a:p>
          <a:p>
            <a:pPr marL="0" indent="0">
              <a:spcBef>
                <a:spcPts val="600"/>
              </a:spcBef>
              <a:spcAft>
                <a:spcPts val="1200"/>
              </a:spcAft>
              <a:buNone/>
            </a:pPr>
            <a:endParaRPr lang="da-DK" sz="1800" i="1" dirty="0" smtClean="0"/>
          </a:p>
          <a:p>
            <a:pPr marL="0" indent="0">
              <a:spcBef>
                <a:spcPts val="600"/>
              </a:spcBef>
              <a:spcAft>
                <a:spcPts val="1200"/>
              </a:spcAft>
              <a:buNone/>
            </a:pPr>
            <a:endParaRPr lang="da-DK" sz="2400" i="1" dirty="0"/>
          </a:p>
          <a:p>
            <a:pPr marL="292608" lvl="1" indent="0">
              <a:spcBef>
                <a:spcPts val="600"/>
              </a:spcBef>
              <a:spcAft>
                <a:spcPts val="1200"/>
              </a:spcAft>
              <a:buNone/>
            </a:pPr>
            <a:endParaRPr lang="da-DK" sz="2400" dirty="0" smtClean="0"/>
          </a:p>
          <a:p>
            <a:pPr marL="0" indent="0">
              <a:spcBef>
                <a:spcPts val="600"/>
              </a:spcBef>
              <a:spcAft>
                <a:spcPts val="1200"/>
              </a:spcAft>
              <a:buNone/>
            </a:pPr>
            <a:endParaRPr lang="da-DK" sz="2400" dirty="0"/>
          </a:p>
        </p:txBody>
      </p:sp>
    </p:spTree>
    <p:extLst>
      <p:ext uri="{BB962C8B-B14F-4D97-AF65-F5344CB8AC3E}">
        <p14:creationId xmlns:p14="http://schemas.microsoft.com/office/powerpoint/2010/main" val="2850969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97280" y="0"/>
            <a:ext cx="10058400" cy="1450757"/>
          </a:xfrm>
        </p:spPr>
        <p:txBody>
          <a:bodyPr>
            <a:normAutofit/>
          </a:bodyPr>
          <a:lstStyle/>
          <a:p>
            <a:r>
              <a:rPr lang="da-DK" sz="3600" dirty="0" smtClean="0"/>
              <a:t>Hvad er en god leder for medarbejderne?</a:t>
            </a:r>
            <a:endParaRPr lang="da-DK" sz="3600" dirty="0"/>
          </a:p>
        </p:txBody>
      </p:sp>
      <p:pic>
        <p:nvPicPr>
          <p:cNvPr id="6" name="Billede 5"/>
          <p:cNvPicPr>
            <a:picLocks noChangeAspect="1"/>
          </p:cNvPicPr>
          <p:nvPr/>
        </p:nvPicPr>
        <p:blipFill>
          <a:blip r:embed="rId2"/>
          <a:stretch>
            <a:fillRect/>
          </a:stretch>
        </p:blipFill>
        <p:spPr>
          <a:xfrm>
            <a:off x="2758698" y="2505075"/>
            <a:ext cx="4570789" cy="3423680"/>
          </a:xfrm>
          <a:prstGeom prst="rect">
            <a:avLst/>
          </a:prstGeom>
        </p:spPr>
      </p:pic>
    </p:spTree>
    <p:extLst>
      <p:ext uri="{BB962C8B-B14F-4D97-AF65-F5344CB8AC3E}">
        <p14:creationId xmlns:p14="http://schemas.microsoft.com/office/powerpoint/2010/main" val="2192401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a:hlinkClick r:id="rId2"/>
          </p:cNvPr>
          <p:cNvPicPr>
            <a:picLocks noChangeAspect="1"/>
          </p:cNvPicPr>
          <p:nvPr/>
        </p:nvPicPr>
        <p:blipFill>
          <a:blip r:embed="rId3"/>
          <a:stretch>
            <a:fillRect/>
          </a:stretch>
        </p:blipFill>
        <p:spPr>
          <a:xfrm>
            <a:off x="294467" y="286603"/>
            <a:ext cx="7190245" cy="4570318"/>
          </a:xfrm>
          <a:prstGeom prst="rect">
            <a:avLst/>
          </a:prstGeom>
          <a:solidFill>
            <a:schemeClr val="tx1"/>
          </a:solidFill>
          <a:ln w="38100">
            <a:solidFill>
              <a:schemeClr val="tx1"/>
            </a:solidFill>
          </a:ln>
        </p:spPr>
      </p:pic>
      <p:cxnSp>
        <p:nvCxnSpPr>
          <p:cNvPr id="7" name="Lige pilforbindelse 6"/>
          <p:cNvCxnSpPr/>
          <p:nvPr/>
        </p:nvCxnSpPr>
        <p:spPr>
          <a:xfrm flipH="1">
            <a:off x="7130802" y="3332135"/>
            <a:ext cx="867905" cy="681926"/>
          </a:xfrm>
          <a:prstGeom prst="straightConnector1">
            <a:avLst/>
          </a:prstGeom>
          <a:ln w="57150">
            <a:tailEnd type="triangle"/>
          </a:ln>
        </p:spPr>
        <p:style>
          <a:lnRef idx="2">
            <a:schemeClr val="accent3"/>
          </a:lnRef>
          <a:fillRef idx="0">
            <a:schemeClr val="accent3"/>
          </a:fillRef>
          <a:effectRef idx="1">
            <a:schemeClr val="accent3"/>
          </a:effectRef>
          <a:fontRef idx="minor">
            <a:schemeClr val="tx1"/>
          </a:fontRef>
        </p:style>
      </p:cxnSp>
      <p:pic>
        <p:nvPicPr>
          <p:cNvPr id="5" name="Billede 4">
            <a:hlinkClick r:id="rId4"/>
          </p:cNvPr>
          <p:cNvPicPr>
            <a:picLocks noChangeAspect="1"/>
          </p:cNvPicPr>
          <p:nvPr/>
        </p:nvPicPr>
        <p:blipFill>
          <a:blip r:embed="rId5"/>
          <a:stretch>
            <a:fillRect/>
          </a:stretch>
        </p:blipFill>
        <p:spPr>
          <a:xfrm>
            <a:off x="3667657" y="1333120"/>
            <a:ext cx="6467475" cy="4438650"/>
          </a:xfrm>
          <a:prstGeom prst="rect">
            <a:avLst/>
          </a:prstGeom>
          <a:solidFill>
            <a:srgbClr val="FCFCFC"/>
          </a:solidFill>
          <a:ln w="38100">
            <a:solidFill>
              <a:schemeClr val="tx1"/>
            </a:solidFill>
          </a:ln>
        </p:spPr>
      </p:pic>
      <p:pic>
        <p:nvPicPr>
          <p:cNvPr id="8" name="Billede 7"/>
          <p:cNvPicPr>
            <a:picLocks noChangeAspect="1"/>
          </p:cNvPicPr>
          <p:nvPr/>
        </p:nvPicPr>
        <p:blipFill>
          <a:blip r:embed="rId6"/>
          <a:stretch>
            <a:fillRect/>
          </a:stretch>
        </p:blipFill>
        <p:spPr>
          <a:xfrm>
            <a:off x="6276570" y="2095308"/>
            <a:ext cx="5671348" cy="2914275"/>
          </a:xfrm>
          <a:prstGeom prst="rect">
            <a:avLst/>
          </a:prstGeom>
          <a:ln w="88900" cap="sq" cmpd="thickThin">
            <a:solidFill>
              <a:srgbClr val="000000"/>
            </a:solidFill>
            <a:prstDash val="solid"/>
            <a:miter lim="800000"/>
          </a:ln>
          <a:effectLst>
            <a:innerShdw blurRad="76200">
              <a:srgbClr val="000000"/>
            </a:innerShdw>
          </a:effectLst>
        </p:spPr>
      </p:pic>
      <p:sp>
        <p:nvSpPr>
          <p:cNvPr id="9" name="Rektangel 8"/>
          <p:cNvSpPr/>
          <p:nvPr/>
        </p:nvSpPr>
        <p:spPr>
          <a:xfrm>
            <a:off x="3992120" y="5383137"/>
            <a:ext cx="2284450" cy="520301"/>
          </a:xfrm>
          <a:prstGeom prst="rect">
            <a:avLst/>
          </a:prstGeom>
          <a:noFill/>
          <a:ln w="5715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a-DK"/>
          </a:p>
        </p:txBody>
      </p:sp>
      <p:sp>
        <p:nvSpPr>
          <p:cNvPr id="2" name="Tekstfelt 1"/>
          <p:cNvSpPr txBox="1"/>
          <p:nvPr/>
        </p:nvSpPr>
        <p:spPr>
          <a:xfrm>
            <a:off x="10319625" y="2095308"/>
            <a:ext cx="1628293" cy="646331"/>
          </a:xfrm>
          <a:prstGeom prst="rect">
            <a:avLst/>
          </a:prstGeom>
          <a:noFill/>
        </p:spPr>
        <p:txBody>
          <a:bodyPr wrap="square" rtlCol="0">
            <a:spAutoFit/>
          </a:bodyPr>
          <a:lstStyle/>
          <a:p>
            <a:pPr algn="ctr"/>
            <a:r>
              <a:rPr lang="da-DK" b="1" dirty="0" smtClean="0">
                <a:solidFill>
                  <a:srgbClr val="FF0000"/>
                </a:solidFill>
              </a:rPr>
              <a:t>Denne kan I selv rette i</a:t>
            </a:r>
            <a:endParaRPr lang="da-DK" b="1" dirty="0">
              <a:solidFill>
                <a:srgbClr val="FF0000"/>
              </a:solidFill>
            </a:endParaRPr>
          </a:p>
        </p:txBody>
      </p:sp>
      <p:sp>
        <p:nvSpPr>
          <p:cNvPr id="3" name="Tekstfelt 2"/>
          <p:cNvSpPr txBox="1"/>
          <p:nvPr/>
        </p:nvSpPr>
        <p:spPr>
          <a:xfrm>
            <a:off x="10135132" y="247767"/>
            <a:ext cx="1797804" cy="1200329"/>
          </a:xfrm>
          <a:prstGeom prst="rect">
            <a:avLst/>
          </a:prstGeom>
          <a:solidFill>
            <a:schemeClr val="bg1">
              <a:lumMod val="85000"/>
            </a:schemeClr>
          </a:solidFill>
          <a:ln w="38100">
            <a:solidFill>
              <a:schemeClr val="accent1"/>
            </a:solidFill>
          </a:ln>
        </p:spPr>
        <p:txBody>
          <a:bodyPr wrap="square" rtlCol="0">
            <a:spAutoFit/>
          </a:bodyPr>
          <a:lstStyle/>
          <a:p>
            <a:pPr algn="ctr"/>
            <a:r>
              <a:rPr lang="da-DK" dirty="0" smtClean="0"/>
              <a:t>Billederne er aktive links</a:t>
            </a:r>
          </a:p>
          <a:p>
            <a:pPr algn="ctr"/>
            <a:r>
              <a:rPr lang="da-DK" dirty="0" smtClean="0"/>
              <a:t>(Se næste side)</a:t>
            </a:r>
          </a:p>
          <a:p>
            <a:pPr algn="ctr"/>
            <a:endParaRPr lang="da-DK" dirty="0"/>
          </a:p>
        </p:txBody>
      </p:sp>
      <p:cxnSp>
        <p:nvCxnSpPr>
          <p:cNvPr id="10" name="Lige pilforbindelse 9"/>
          <p:cNvCxnSpPr/>
          <p:nvPr/>
        </p:nvCxnSpPr>
        <p:spPr>
          <a:xfrm flipH="1">
            <a:off x="8167607" y="650929"/>
            <a:ext cx="1782305" cy="9608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Lige pilforbindelse 10"/>
          <p:cNvCxnSpPr/>
          <p:nvPr/>
        </p:nvCxnSpPr>
        <p:spPr>
          <a:xfrm flipH="1">
            <a:off x="7276455" y="650929"/>
            <a:ext cx="2673457" cy="1180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4472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97280" y="286604"/>
            <a:ext cx="10058400" cy="1061750"/>
          </a:xfrm>
        </p:spPr>
        <p:txBody>
          <a:bodyPr>
            <a:normAutofit/>
          </a:bodyPr>
          <a:lstStyle/>
          <a:p>
            <a:r>
              <a:rPr lang="da-DK" sz="4000" dirty="0" smtClean="0"/>
              <a:t>Hvad er et aktiv link og hvordan bruger jeg det?</a:t>
            </a:r>
            <a:endParaRPr lang="da-DK" sz="4000" dirty="0"/>
          </a:p>
        </p:txBody>
      </p:sp>
      <p:sp>
        <p:nvSpPr>
          <p:cNvPr id="3" name="Pladsholder til indhold 2"/>
          <p:cNvSpPr>
            <a:spLocks noGrp="1"/>
          </p:cNvSpPr>
          <p:nvPr>
            <p:ph idx="1"/>
          </p:nvPr>
        </p:nvSpPr>
        <p:spPr/>
        <p:txBody>
          <a:bodyPr/>
          <a:lstStyle/>
          <a:p>
            <a:r>
              <a:rPr lang="da-DK" dirty="0" smtClean="0"/>
              <a:t>Et aktivt link er en genvej til den hjemmeside, som vises på billedet i præsentationen.</a:t>
            </a:r>
          </a:p>
          <a:p>
            <a:r>
              <a:rPr lang="da-DK" dirty="0" smtClean="0"/>
              <a:t>Så når du aktiverer linket, åbnes hjemmesiden.</a:t>
            </a:r>
          </a:p>
          <a:p>
            <a:endParaRPr lang="da-DK" dirty="0"/>
          </a:p>
          <a:p>
            <a:r>
              <a:rPr lang="da-DK" dirty="0" smtClean="0"/>
              <a:t>Det kræver, at præsentationen vises på skærmen, som en præsentation, dvs. at billedet       fylder hele skærmen. Det aktiverer du ved at trykke på skærmikonet i bunden af skærmen</a:t>
            </a:r>
            <a:endParaRPr lang="da-DK" dirty="0"/>
          </a:p>
        </p:txBody>
      </p:sp>
      <p:pic>
        <p:nvPicPr>
          <p:cNvPr id="4" name="Billede 3"/>
          <p:cNvPicPr>
            <a:picLocks noChangeAspect="1"/>
          </p:cNvPicPr>
          <p:nvPr/>
        </p:nvPicPr>
        <p:blipFill>
          <a:blip r:embed="rId2"/>
          <a:stretch>
            <a:fillRect/>
          </a:stretch>
        </p:blipFill>
        <p:spPr>
          <a:xfrm>
            <a:off x="1211774" y="4075327"/>
            <a:ext cx="5676900" cy="2085975"/>
          </a:xfrm>
          <a:prstGeom prst="rect">
            <a:avLst/>
          </a:prstGeom>
        </p:spPr>
      </p:pic>
      <p:pic>
        <p:nvPicPr>
          <p:cNvPr id="5" name="Billede 4"/>
          <p:cNvPicPr>
            <a:picLocks noChangeAspect="1"/>
          </p:cNvPicPr>
          <p:nvPr/>
        </p:nvPicPr>
        <p:blipFill rotWithShape="1">
          <a:blip r:embed="rId2"/>
          <a:srcRect l="60283" t="72104" r="31254" b="16008"/>
          <a:stretch/>
        </p:blipFill>
        <p:spPr>
          <a:xfrm>
            <a:off x="10647949" y="3333307"/>
            <a:ext cx="1015462" cy="524107"/>
          </a:xfrm>
          <a:prstGeom prst="rect">
            <a:avLst/>
          </a:prstGeom>
        </p:spPr>
      </p:pic>
      <p:cxnSp>
        <p:nvCxnSpPr>
          <p:cNvPr id="7" name="Lige pilforbindelse 6"/>
          <p:cNvCxnSpPr/>
          <p:nvPr/>
        </p:nvCxnSpPr>
        <p:spPr>
          <a:xfrm flipH="1">
            <a:off x="4928463" y="3857414"/>
            <a:ext cx="5300418" cy="177581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kstfelt 9"/>
          <p:cNvSpPr txBox="1"/>
          <p:nvPr/>
        </p:nvSpPr>
        <p:spPr>
          <a:xfrm>
            <a:off x="8255431" y="4745322"/>
            <a:ext cx="3936569" cy="1477328"/>
          </a:xfrm>
          <a:prstGeom prst="rect">
            <a:avLst/>
          </a:prstGeom>
          <a:noFill/>
        </p:spPr>
        <p:txBody>
          <a:bodyPr wrap="square" rtlCol="0">
            <a:spAutoFit/>
          </a:bodyPr>
          <a:lstStyle/>
          <a:p>
            <a:pPr algn="ctr"/>
            <a:r>
              <a:rPr lang="da-DK" dirty="0" smtClean="0"/>
              <a:t>Nu kan du bruge musen til både at skifte skærmbillede og til at aktivere de links, der ligger i billederne. </a:t>
            </a:r>
          </a:p>
          <a:p>
            <a:pPr algn="ctr"/>
            <a:r>
              <a:rPr lang="da-DK" dirty="0" smtClean="0"/>
              <a:t>Muse-pilen ændres til en finger der peger, når der er et aktivt link.</a:t>
            </a:r>
            <a:endParaRPr lang="da-DK" dirty="0"/>
          </a:p>
        </p:txBody>
      </p:sp>
    </p:spTree>
    <p:extLst>
      <p:ext uri="{BB962C8B-B14F-4D97-AF65-F5344CB8AC3E}">
        <p14:creationId xmlns:p14="http://schemas.microsoft.com/office/powerpoint/2010/main" val="42108805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97280" y="0"/>
            <a:ext cx="10058400" cy="1450757"/>
          </a:xfrm>
        </p:spPr>
        <p:txBody>
          <a:bodyPr>
            <a:normAutofit/>
          </a:bodyPr>
          <a:lstStyle/>
          <a:p>
            <a:r>
              <a:rPr lang="da-DK" sz="3600" dirty="0" smtClean="0"/>
              <a:t>At starte som ny leder for flere medarbejdere</a:t>
            </a:r>
            <a:endParaRPr lang="da-DK" sz="3600" dirty="0"/>
          </a:p>
        </p:txBody>
      </p:sp>
      <p:sp>
        <p:nvSpPr>
          <p:cNvPr id="3" name="Pladsholder til indhold 2"/>
          <p:cNvSpPr>
            <a:spLocks noGrp="1"/>
          </p:cNvSpPr>
          <p:nvPr>
            <p:ph idx="1"/>
          </p:nvPr>
        </p:nvSpPr>
        <p:spPr>
          <a:xfrm>
            <a:off x="1097280" y="1845734"/>
            <a:ext cx="11094720" cy="4679052"/>
          </a:xfrm>
        </p:spPr>
        <p:txBody>
          <a:bodyPr>
            <a:noAutofit/>
          </a:bodyPr>
          <a:lstStyle/>
          <a:p>
            <a:r>
              <a:rPr lang="da-DK" sz="2400" dirty="0" smtClean="0"/>
              <a:t>Deltag i et kalendermøde eller et andet fælles møde, hvor medarbejderne                       får mulighed for at hilse på dig og stille spørgsmål.</a:t>
            </a:r>
          </a:p>
          <a:p>
            <a:r>
              <a:rPr lang="da-DK" sz="2400" dirty="0" smtClean="0"/>
              <a:t>Fortæl hvordan de fremover kan komme i kontakt med dig og hvornår du planlægger at være tilstede på arbejdspladsen.</a:t>
            </a:r>
          </a:p>
          <a:p>
            <a:pPr lvl="1"/>
            <a:r>
              <a:rPr lang="da-DK" sz="2000" dirty="0" smtClean="0"/>
              <a:t>Har du brug for at opnå større kendskab til medarbejdernes arbejdsopgaver og samarbejdsrelationer?</a:t>
            </a:r>
          </a:p>
          <a:p>
            <a:pPr lvl="1"/>
            <a:r>
              <a:rPr lang="da-DK" sz="2000" dirty="0" smtClean="0"/>
              <a:t>Hvor ofte mødes i ?</a:t>
            </a:r>
          </a:p>
          <a:p>
            <a:pPr lvl="1"/>
            <a:r>
              <a:rPr lang="da-DK" sz="2000" dirty="0" smtClean="0"/>
              <a:t>Hvilke fora synes du / de, at du skal deltage i?</a:t>
            </a:r>
          </a:p>
          <a:p>
            <a:pPr lvl="1"/>
            <a:r>
              <a:rPr lang="da-DK" sz="2000" dirty="0" smtClean="0"/>
              <a:t>Hvad er dine forventninger til dem? </a:t>
            </a:r>
          </a:p>
          <a:p>
            <a:pPr lvl="1"/>
            <a:r>
              <a:rPr lang="da-DK" sz="2000" dirty="0" smtClean="0"/>
              <a:t>Hvad er deres forventninger til dig?</a:t>
            </a:r>
          </a:p>
          <a:p>
            <a:pPr lvl="1"/>
            <a:r>
              <a:rPr lang="da-DK" sz="2000" dirty="0" smtClean="0"/>
              <a:t>Hvad har størst betydning for, at hverdagen fungerer og at det er en god arbejdsplads at være på?</a:t>
            </a:r>
          </a:p>
          <a:p>
            <a:pPr lvl="1"/>
            <a:r>
              <a:rPr lang="da-DK" sz="2000" dirty="0" smtClean="0"/>
              <a:t>Hvilke udfordringer er der? Hvad gør de selv og hvad kan du gøre?</a:t>
            </a:r>
          </a:p>
          <a:p>
            <a:pPr lvl="1"/>
            <a:r>
              <a:rPr lang="da-DK" sz="2000" dirty="0" smtClean="0"/>
              <a:t>Er der igangværende opgaver, som du skal overtage eller sættes ind i?</a:t>
            </a:r>
          </a:p>
          <a:p>
            <a:pPr lvl="1"/>
            <a:endParaRPr lang="da-DK" sz="2000" dirty="0"/>
          </a:p>
        </p:txBody>
      </p:sp>
    </p:spTree>
    <p:extLst>
      <p:ext uri="{BB962C8B-B14F-4D97-AF65-F5344CB8AC3E}">
        <p14:creationId xmlns:p14="http://schemas.microsoft.com/office/powerpoint/2010/main" val="3377971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06853" y="751553"/>
            <a:ext cx="10058400" cy="767282"/>
          </a:xfrm>
        </p:spPr>
        <p:txBody>
          <a:bodyPr>
            <a:noAutofit/>
          </a:bodyPr>
          <a:lstStyle/>
          <a:p>
            <a:r>
              <a:rPr lang="da-DK" sz="3600" i="1" dirty="0" smtClean="0"/>
              <a:t/>
            </a:r>
            <a:br>
              <a:rPr lang="da-DK" sz="3600" i="1" dirty="0" smtClean="0"/>
            </a:br>
            <a:r>
              <a:rPr lang="da-DK" sz="3600" dirty="0" smtClean="0"/>
              <a:t> </a:t>
            </a:r>
            <a:br>
              <a:rPr lang="da-DK" sz="3600" dirty="0" smtClean="0"/>
            </a:br>
            <a:r>
              <a:rPr lang="da-DK" sz="3600" dirty="0" smtClean="0"/>
              <a:t>Arbejdstidsplanlægning</a:t>
            </a:r>
            <a:endParaRPr lang="da-DK" sz="3600" dirty="0"/>
          </a:p>
        </p:txBody>
      </p:sp>
      <p:sp>
        <p:nvSpPr>
          <p:cNvPr id="3" name="Pladsholder til indhold 2"/>
          <p:cNvSpPr>
            <a:spLocks noGrp="1"/>
          </p:cNvSpPr>
          <p:nvPr>
            <p:ph idx="1"/>
          </p:nvPr>
        </p:nvSpPr>
        <p:spPr>
          <a:xfrm>
            <a:off x="1206853" y="2260892"/>
            <a:ext cx="10058400" cy="4139908"/>
          </a:xfrm>
        </p:spPr>
        <p:txBody>
          <a:bodyPr>
            <a:noAutofit/>
          </a:bodyPr>
          <a:lstStyle/>
          <a:p>
            <a:pPr>
              <a:spcAft>
                <a:spcPts val="600"/>
              </a:spcAft>
              <a:buFont typeface="Wingdings" panose="05000000000000000000" pitchFamily="2" charset="2"/>
              <a:buChar char="Ø"/>
            </a:pPr>
            <a:r>
              <a:rPr lang="da-DK" sz="2800" dirty="0"/>
              <a:t>Arbejdstidsplanlægningen foretages af </a:t>
            </a:r>
            <a:r>
              <a:rPr lang="da-DK" sz="2800" dirty="0" smtClean="0"/>
              <a:t>menighedsråd / kontaktperson </a:t>
            </a:r>
            <a:endParaRPr lang="da-DK" sz="2800" dirty="0"/>
          </a:p>
          <a:p>
            <a:pPr>
              <a:spcAft>
                <a:spcPts val="600"/>
              </a:spcAft>
              <a:buFont typeface="Wingdings" panose="05000000000000000000" pitchFamily="2" charset="2"/>
              <a:buChar char="Ø"/>
            </a:pPr>
            <a:r>
              <a:rPr lang="da-DK" sz="2800" dirty="0" smtClean="0"/>
              <a:t>Kirkefunktionærers </a:t>
            </a:r>
            <a:r>
              <a:rPr lang="da-DK" sz="2800" dirty="0"/>
              <a:t>arbejdstid deles op i </a:t>
            </a:r>
          </a:p>
          <a:p>
            <a:pPr lvl="1">
              <a:spcBef>
                <a:spcPts val="600"/>
              </a:spcBef>
              <a:spcAft>
                <a:spcPts val="600"/>
              </a:spcAft>
            </a:pPr>
            <a:r>
              <a:rPr lang="da-DK" sz="2000" dirty="0"/>
              <a:t>1. </a:t>
            </a:r>
            <a:r>
              <a:rPr lang="da-DK" sz="2400" dirty="0"/>
              <a:t>arbejdstid </a:t>
            </a:r>
          </a:p>
          <a:p>
            <a:pPr lvl="1">
              <a:spcBef>
                <a:spcPts val="600"/>
              </a:spcBef>
              <a:spcAft>
                <a:spcPts val="600"/>
              </a:spcAft>
            </a:pPr>
            <a:r>
              <a:rPr lang="da-DK" sz="2400" dirty="0"/>
              <a:t>2. rådighedstid </a:t>
            </a:r>
          </a:p>
          <a:p>
            <a:pPr lvl="1">
              <a:spcBef>
                <a:spcPts val="600"/>
              </a:spcBef>
              <a:spcAft>
                <a:spcPts val="600"/>
              </a:spcAft>
            </a:pPr>
            <a:r>
              <a:rPr lang="da-DK" sz="2400" dirty="0"/>
              <a:t>3. </a:t>
            </a:r>
            <a:r>
              <a:rPr lang="da-DK" sz="2400" dirty="0" smtClean="0"/>
              <a:t>rammetid – gælder kun for deltidsansatte</a:t>
            </a:r>
          </a:p>
          <a:p>
            <a:pPr lvl="1">
              <a:spcBef>
                <a:spcPts val="600"/>
              </a:spcBef>
              <a:spcAft>
                <a:spcPts val="600"/>
              </a:spcAft>
            </a:pPr>
            <a:endParaRPr lang="da-DK" sz="2400" dirty="0" smtClean="0"/>
          </a:p>
        </p:txBody>
      </p:sp>
    </p:spTree>
    <p:extLst>
      <p:ext uri="{BB962C8B-B14F-4D97-AF65-F5344CB8AC3E}">
        <p14:creationId xmlns:p14="http://schemas.microsoft.com/office/powerpoint/2010/main" val="2279744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tro">
  <a:themeElements>
    <a:clrScheme name="Retro">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5525</TotalTime>
  <Words>1851</Words>
  <Application>Microsoft Office PowerPoint</Application>
  <PresentationFormat>Widescreen</PresentationFormat>
  <Paragraphs>217</Paragraphs>
  <Slides>39</Slides>
  <Notes>1</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39</vt:i4>
      </vt:variant>
    </vt:vector>
  </HeadingPairs>
  <TitlesOfParts>
    <vt:vector size="45" baseType="lpstr">
      <vt:lpstr>Arial</vt:lpstr>
      <vt:lpstr>Calibri</vt:lpstr>
      <vt:lpstr>Calibri Light</vt:lpstr>
      <vt:lpstr>Courier New</vt:lpstr>
      <vt:lpstr>Wingdings</vt:lpstr>
      <vt:lpstr>Retro</vt:lpstr>
      <vt:lpstr>Kursus for menighedsråd  Work shop for kontaktpersoner:   Arbejdsgiverfunktionen, styring af arbejdstid, ferieplanlægning, MU-Samtaler, lønforhandling, arbejdsmiljøarbejde </vt:lpstr>
      <vt:lpstr>Præsentation</vt:lpstr>
      <vt:lpstr>Som kontaktperson er I den daglige leder i forhold til menighedsrådets ansatte.</vt:lpstr>
      <vt:lpstr>  Som arbejdsgiver har I ansvaret for:</vt:lpstr>
      <vt:lpstr>Hvad er en god leder for medarbejderne?</vt:lpstr>
      <vt:lpstr>PowerPoint-præsentation</vt:lpstr>
      <vt:lpstr>Hvad er et aktiv link og hvordan bruger jeg det?</vt:lpstr>
      <vt:lpstr>At starte som ny leder for flere medarbejdere</vt:lpstr>
      <vt:lpstr>   Arbejdstidsplanlægning</vt:lpstr>
      <vt:lpstr>Arbejdstid</vt:lpstr>
      <vt:lpstr>Hvem er omfattet?</vt:lpstr>
      <vt:lpstr>Rammetid gælder kun for deltidsansatte Det tidsrum, hvor de planlagte og de ikke-planlagte tjenester                                          og kirkelige aktiviteter kan placeres. </vt:lpstr>
      <vt:lpstr>Eksempel: Rammetiden er fastsat til:  </vt:lpstr>
      <vt:lpstr>Planlagte arbejdsopgaver er f.eks.:  </vt:lpstr>
      <vt:lpstr>Rådighedstid: </vt:lpstr>
      <vt:lpstr>Ikke planlagte arbejdsopgaver  </vt:lpstr>
      <vt:lpstr>Løse og faste fridage  (Sv.t. vores andres weekend)</vt:lpstr>
      <vt:lpstr>PowerPoint-præsentation</vt:lpstr>
      <vt:lpstr>Sygemeldinger og opfølgning herpå  </vt:lpstr>
      <vt:lpstr>Hovedferie - Arbejdsgiveren skal så tidligt som muligt  give den ansatte meddelelse om feriens placering</vt:lpstr>
      <vt:lpstr>Øvrig ferie (restferien)  </vt:lpstr>
      <vt:lpstr>Særlige feriedage</vt:lpstr>
      <vt:lpstr>PowerPoint-præsentation</vt:lpstr>
      <vt:lpstr>PowerPoint-præsentation</vt:lpstr>
      <vt:lpstr>Løn og overenskomster</vt:lpstr>
      <vt:lpstr>PowerPoint-præsentation</vt:lpstr>
      <vt:lpstr>MUS-samtalen   (GRUS-samtalen) (Medarbejderudviklingssamtale / Gruppe-udviklingssamtale) I folkekirken er der pligt til en gang årligt at gennemføre medarbejderudviklingssamtaler  - som er en samtale mellem medarbejderen og dennes nærmeste leder.  </vt:lpstr>
      <vt:lpstr>PowerPoint-præsentation</vt:lpstr>
      <vt:lpstr>Det lovpligtige Medarbejdermøde</vt:lpstr>
      <vt:lpstr>Hvem deltager i medarbejdermøder?</vt:lpstr>
      <vt:lpstr>Formålet med medarbejdermøderne</vt:lpstr>
      <vt:lpstr>Emner som skal indgå i dagsordenen </vt:lpstr>
      <vt:lpstr>Arbejdsmiljøopgaver</vt:lpstr>
      <vt:lpstr> Her er 10 spørgsmål til medarbejderne, som hjælper dig med at få hul på snakken om arbejdsmiljø og trivsel.  </vt:lpstr>
      <vt:lpstr>PowerPoint-præsentation</vt:lpstr>
      <vt:lpstr>PowerPoint-præsentation</vt:lpstr>
      <vt:lpstr>Hvordan kommer jeg i kontakt med jer?</vt:lpstr>
      <vt:lpstr>Planlagte erfa-møder</vt:lpstr>
      <vt:lpstr>Brug jeres personalekonsulent Jeg står til rådighed vejledning i forbindelse med: </vt:lpstr>
    </vt:vector>
  </TitlesOfParts>
  <Company>Kirkenettet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Menighedsrådet som arbejdsgiver</dc:title>
  <dc:creator>Helle Torsbjerg Niewald</dc:creator>
  <cp:lastModifiedBy>Helle Torsbjerg Niewald</cp:lastModifiedBy>
  <cp:revision>99</cp:revision>
  <dcterms:created xsi:type="dcterms:W3CDTF">2016-10-19T15:21:55Z</dcterms:created>
  <dcterms:modified xsi:type="dcterms:W3CDTF">2017-01-19T10:36:15Z</dcterms:modified>
</cp:coreProperties>
</file>