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4032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401" r:id="rId5"/>
    <p:sldId id="402" r:id="rId6"/>
    <p:sldId id="403" r:id="rId7"/>
    <p:sldId id="404" r:id="rId8"/>
    <p:sldId id="277" r:id="rId9"/>
    <p:sldId id="369" r:id="rId10"/>
    <p:sldId id="370" r:id="rId11"/>
    <p:sldId id="329" r:id="rId12"/>
    <p:sldId id="349" r:id="rId13"/>
    <p:sldId id="389" r:id="rId14"/>
    <p:sldId id="40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405" r:id="rId32"/>
    <p:sldId id="406" r:id="rId33"/>
    <p:sldId id="347" r:id="rId34"/>
    <p:sldId id="348" r:id="rId35"/>
    <p:sldId id="407" r:id="rId36"/>
    <p:sldId id="408" r:id="rId37"/>
    <p:sldId id="301" r:id="rId38"/>
    <p:sldId id="268" r:id="rId39"/>
    <p:sldId id="395" r:id="rId40"/>
    <p:sldId id="396" r:id="rId41"/>
    <p:sldId id="397" r:id="rId42"/>
    <p:sldId id="398" r:id="rId43"/>
    <p:sldId id="399" r:id="rId44"/>
    <p:sldId id="400" r:id="rId45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66"/>
    <a:srgbClr val="008000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96" autoAdjust="0"/>
  </p:normalViewPr>
  <p:slideViewPr>
    <p:cSldViewPr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E9BE49-A4CE-45DF-8539-E8CBE682763A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04FC21-752A-4328-BDE9-B10DFF5C37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057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93A092-AD41-49E4-B51D-7429AECFB0FB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C1B33A-2442-48A8-869B-01FDD8AFCB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19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da-DK" altLang="da-DK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da-DK" altLang="da-DK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a-DK" altLang="da-DK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a-DK" altLang="da-DK"/>
            </a:p>
          </p:txBody>
        </p:sp>
      </p:grpSp>
      <p:sp>
        <p:nvSpPr>
          <p:cNvPr id="266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266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D56436A-4679-4C3D-B93B-EB339C66426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5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0403-CDB5-4861-A9F9-DAC414290E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55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24D7-493D-4863-98FC-90ABDC7840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77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007C33-A532-4C81-AB5E-86F79CFD4C68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2D8821-5B5E-4FC0-85AA-151149AF71B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5600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869B32-5C00-4EFF-B313-07DE1B9AD8D1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EEC7F7-6FEE-49FC-9B0E-BB0EE528E41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602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F841D4-7C0F-443A-885D-FA711586048B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B8A4D3-9C45-4BDA-B298-B33FF63E76A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9674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0BEB30-871B-450B-8398-02DD640C0E2F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E1965-72DE-44DE-97FB-79CB3DE2810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0629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6BD557-5B78-4959-B859-FFD962A97C57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77165B-FBBD-49FD-9DE1-2D7B1439800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0999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7873D-36EE-4B90-A4CD-33DD58B39851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47B13F-10E1-4E50-A34D-5EC8589A075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8959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0938FB-A7E7-4C98-A5FE-81A04E0B93D4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934EAF-AE52-4DBB-BD34-B3DD2C3846B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089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C25D19-BAAF-4CC6-BB6B-B47D14ACD0B6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6BC8DD-803A-4712-AC14-1A8CEB57712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586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E9B7-5659-4FF5-B5E0-172D5AD84F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03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A3F066-95C4-4355-82C7-7FA7B85E3A47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3DBE21-B0BC-41C2-B87F-EBC983B52F7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130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F63D5F-98F6-4725-852F-53EF62D7DEAB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1FDAC4-3643-49E9-8B04-9F83911268E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5196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BCBE15-B670-4B0C-8F12-963F79A24CBC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CC423C-79DF-47C5-BF18-A54F721F07E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281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E0ED-0926-4ED6-B30C-00655E6F5D4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99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6B14-59D7-4130-96D4-0EEB4CAFF7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48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3E75-B9B5-4640-B0DE-30C95890E0D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61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9855-C4E0-490B-944A-47207CC7D6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54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58303-AA7D-4B85-9123-B63292FCA3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9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8AF6-97D4-4C3B-BFB7-8D1F4513749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76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6B26-7A73-47D8-AE34-EA396664D6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5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a-DK" altLang="da-DK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a-DK" altLang="da-DK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a-DK" altLang="da-DK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FB27FB-BB08-4553-B734-2C29B7B47E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70D39A-0B46-44EE-8F19-1B40CDA2E9A3}" type="datetimeFigureOut">
              <a:rPr lang="da-DK"/>
              <a:pPr>
                <a:defRPr/>
              </a:pPr>
              <a:t>22-08-2023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69C38E-84AF-413C-973F-8ACC7223398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927350"/>
            <a:ext cx="4114800" cy="1822450"/>
          </a:xfrm>
        </p:spPr>
        <p:txBody>
          <a:bodyPr/>
          <a:lstStyle/>
          <a:p>
            <a:pPr algn="ctr" eaLnBrk="1" hangingPunct="1"/>
            <a:r>
              <a:rPr lang="da-DK" altLang="da-DK" dirty="0">
                <a:solidFill>
                  <a:srgbClr val="002060"/>
                </a:solidFill>
                <a:latin typeface="Arial Black" panose="020B0A04020102020204" pitchFamily="34" charset="0"/>
              </a:rPr>
              <a:t>Torsdag </a:t>
            </a:r>
          </a:p>
          <a:p>
            <a:pPr algn="ctr" eaLnBrk="1" hangingPunct="1"/>
            <a:r>
              <a:rPr lang="da-DK" altLang="da-DK" dirty="0">
                <a:solidFill>
                  <a:srgbClr val="002060"/>
                </a:solidFill>
                <a:latin typeface="Arial Black" panose="020B0A04020102020204" pitchFamily="34" charset="0"/>
              </a:rPr>
              <a:t>17. august 2023</a:t>
            </a:r>
          </a:p>
          <a:p>
            <a:pPr eaLnBrk="1" hangingPunct="1"/>
            <a:endParaRPr lang="da-DK" altLang="da-DK" dirty="0"/>
          </a:p>
        </p:txBody>
      </p:sp>
      <p:sp>
        <p:nvSpPr>
          <p:cNvPr id="17411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268413"/>
            <a:ext cx="7772400" cy="2373312"/>
          </a:xfrm>
        </p:spPr>
        <p:txBody>
          <a:bodyPr/>
          <a:lstStyle/>
          <a:p>
            <a:pPr eaLnBrk="1" hangingPunct="1"/>
            <a:r>
              <a:rPr lang="da-DK" altLang="da-DK"/>
              <a:t>Offentligt budgetsamråd</a:t>
            </a:r>
            <a:br>
              <a:rPr lang="da-DK" altLang="da-DK"/>
            </a:br>
            <a:endParaRPr lang="da-DK" alt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felt 3"/>
          <p:cNvSpPr txBox="1">
            <a:spLocks noChangeArrowheads="1"/>
          </p:cNvSpPr>
          <p:nvPr/>
        </p:nvSpPr>
        <p:spPr bwMode="auto">
          <a:xfrm>
            <a:off x="323528" y="6115144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800" dirty="0"/>
              <a:t>Provstiudvalgskassen har ingen anlægsmidler.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800" dirty="0"/>
              <a:t>Af indtægter på kr. 1.187.636,- udgør stiftsbidraget kr. 402.836,-.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E4F328F-ACA2-CE87-41C1-03F8E90B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78074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9581B74-67A4-7D43-CC37-A99D5B8A60EC}"/>
              </a:ext>
            </a:extLst>
          </p:cNvPr>
          <p:cNvSpPr txBox="1"/>
          <p:nvPr/>
        </p:nvSpPr>
        <p:spPr>
          <a:xfrm>
            <a:off x="251520" y="9652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PUK Budgetbidrag 2024</a:t>
            </a:r>
          </a:p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63CAB30-8A51-6828-C9D4-6A7153D7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88"/>
            <a:ext cx="9144000" cy="64626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a-DK" sz="3600" u="sng" dirty="0"/>
              <a:t>Lønnens andel af den samlede bevilling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da-DK" dirty="0"/>
              <a:t>Af </a:t>
            </a:r>
            <a:r>
              <a:rPr lang="da-DK" dirty="0" err="1"/>
              <a:t>MR’s</a:t>
            </a:r>
            <a:r>
              <a:rPr lang="da-DK" dirty="0"/>
              <a:t> bidrag til budget 2024 udgør løn i </a:t>
            </a:r>
            <a:r>
              <a:rPr lang="da-DK" dirty="0" err="1"/>
              <a:t>tkr</a:t>
            </a:r>
            <a:r>
              <a:rPr lang="da-DK" dirty="0"/>
              <a:t>. 34.659,-. Dvs. </a:t>
            </a:r>
            <a:r>
              <a:rPr lang="da-DK"/>
              <a:t>84,19% </a:t>
            </a:r>
            <a:r>
              <a:rPr lang="da-DK" dirty="0"/>
              <a:t>af den af PU udmeldte driftsramme.</a:t>
            </a:r>
          </a:p>
          <a:p>
            <a:r>
              <a:rPr lang="da-DK" dirty="0"/>
              <a:t>I budget 2023 udgør løn 76,83 % af den samlede driftsramme.</a:t>
            </a:r>
          </a:p>
          <a:p>
            <a:r>
              <a:rPr lang="da-DK" dirty="0"/>
              <a:t>I budget 2022 udgjorde løn 79,88% af den samlede driftsramme.</a:t>
            </a:r>
          </a:p>
          <a:p>
            <a:r>
              <a:rPr lang="da-DK" dirty="0"/>
              <a:t>I regnskab 2022 udgjorde løn 78,18 % af den realiserede driftsramme.</a:t>
            </a:r>
          </a:p>
        </p:txBody>
      </p:sp>
    </p:spTree>
    <p:extLst>
      <p:ext uri="{BB962C8B-B14F-4D97-AF65-F5344CB8AC3E}">
        <p14:creationId xmlns:p14="http://schemas.microsoft.com/office/powerpoint/2010/main" val="234734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CEF05D-4AB9-1455-59BC-893D7E29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02"/>
            <a:ext cx="9144000" cy="67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3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2201873-048C-7DB6-59F1-AE2A9FB2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63"/>
            <a:ext cx="9144000" cy="64330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471B03-F9FB-E150-02C2-7320CAAE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22"/>
            <a:ext cx="9144000" cy="6361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7F3DA39-D1DA-0A62-AEE5-5F012E93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150"/>
            <a:ext cx="9144000" cy="64136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45EE2FD-AA67-1E16-1DFB-580B824F6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649"/>
            <a:ext cx="9144000" cy="63707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E3ED38B-5064-95D5-AC9D-86D3DCCB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02"/>
            <a:ext cx="9144000" cy="6457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749293-A3AB-A2BF-E843-F0A7F58E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00"/>
            <a:ext cx="9144000" cy="636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2600" b="1" dirty="0">
                <a:solidFill>
                  <a:srgbClr val="006666"/>
                </a:solidFill>
              </a:rPr>
              <a:t>Velkomst ved formanden for provstiudvalget.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da-DK" altLang="da-DK" sz="2200" b="1" dirty="0">
                <a:solidFill>
                  <a:srgbClr val="006666"/>
                </a:solidFill>
              </a:rPr>
              <a:t>Salme nr. 728 Du gav mig, oh herre, en lod af din jord</a:t>
            </a:r>
            <a:endParaRPr lang="da-DK" altLang="da-DK" sz="2200" dirty="0">
              <a:solidFill>
                <a:srgbClr val="006666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63600" y="2420888"/>
            <a:ext cx="7920037" cy="28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b="1" dirty="0"/>
              <a:t>Dagsorden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400" dirty="0"/>
              <a:t>Forudsætninger for ligningen 2024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400" dirty="0"/>
              <a:t>Gennemgang af PUK og </a:t>
            </a:r>
            <a:r>
              <a:rPr lang="da-DK" altLang="da-DK" sz="2400" dirty="0" err="1"/>
              <a:t>MR´s</a:t>
            </a:r>
            <a:r>
              <a:rPr lang="da-DK" altLang="da-DK" sz="2400" dirty="0"/>
              <a:t> budgetbidrag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400" dirty="0"/>
              <a:t>Abonnement på </a:t>
            </a:r>
            <a:r>
              <a:rPr lang="da-DK" altLang="da-DK" sz="2400" dirty="0" err="1"/>
              <a:t>videntjeneste</a:t>
            </a:r>
            <a:r>
              <a:rPr lang="da-DK" altLang="da-DK" sz="2400" dirty="0"/>
              <a:t> for Park og Landskab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400" dirty="0"/>
              <a:t>Eventuelt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D62C079-5D88-526E-CD27-E9C04ACB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07"/>
            <a:ext cx="9144000" cy="63971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77711B5-3DBC-87CB-80B0-3A6E483C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00"/>
            <a:ext cx="9144000" cy="6436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3D5EA0-7AB6-C856-9591-5A4D6038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4"/>
            <a:ext cx="9144000" cy="65699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110C2CD-81A0-68B9-9BFA-622CCCC13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243"/>
            <a:ext cx="9144000" cy="62955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09B22FB-8ED6-AC0F-A8CB-65E67506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21"/>
            <a:ext cx="9144000" cy="64703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6F67402-EADA-EC50-88BE-AD6C0509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29"/>
            <a:ext cx="9144000" cy="64245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6795D1A-10F7-AF25-C99A-86270971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52"/>
            <a:ext cx="9144000" cy="64108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437F3AF-3609-3E23-326A-C59E2AEA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348"/>
            <a:ext cx="9144000" cy="64773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B1F82D-41D5-E73D-0248-D565AD86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69"/>
            <a:ext cx="9144000" cy="64274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F6BCFEE-AC19-5D6A-79CA-4BF1ACEB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00"/>
            <a:ext cx="9144000" cy="642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07950" y="549275"/>
            <a:ext cx="903605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da-DK" sz="4000" b="1" dirty="0">
                <a:latin typeface="Calibri" pitchFamily="34" charset="0"/>
                <a:cs typeface="Times New Roman" pitchFamily="18" charset="0"/>
              </a:rPr>
              <a:t>728 </a:t>
            </a:r>
            <a:r>
              <a:rPr lang="da-DK" sz="3800" b="1" dirty="0">
                <a:latin typeface="Calibri" pitchFamily="34" charset="0"/>
                <a:cs typeface="Times New Roman" pitchFamily="18" charset="0"/>
              </a:rPr>
              <a:t>Du gav mig, oh Herre, en lod af din jord</a:t>
            </a:r>
            <a:endParaRPr lang="da-DK" sz="3800" b="1" dirty="0">
              <a:latin typeface="+mj-lt"/>
            </a:endParaRPr>
          </a:p>
          <a:p>
            <a:pPr eaLnBrk="1" hangingPunct="1">
              <a:defRPr/>
            </a:pPr>
            <a:r>
              <a:rPr lang="da-DK" sz="1600" dirty="0">
                <a:latin typeface="+mj-lt"/>
              </a:rPr>
              <a:t>Mel.: Knud Jeppesen 1951</a:t>
            </a:r>
            <a:br>
              <a:rPr lang="da-DK" sz="4400" dirty="0">
                <a:latin typeface="Arial" charset="0"/>
              </a:rPr>
            </a:br>
            <a:r>
              <a:rPr lang="da-DK" sz="4400" dirty="0">
                <a:latin typeface="Calibri" pitchFamily="34" charset="0"/>
                <a:cs typeface="Times New Roman" pitchFamily="18" charset="0"/>
              </a:rPr>
              <a:t>1. 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Du gav mig, o Herre, en lod af din jord,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som jeg nu min egen må kalde.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Du gav mig et dagværk og brød til mit bord.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Her lever jeg trygt på dit mægtige ord,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der taler til mig som til alle.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Her </a:t>
            </a:r>
            <a:r>
              <a:rPr lang="da-DK" sz="3500" dirty="0" err="1">
                <a:latin typeface="Calibri" pitchFamily="34" charset="0"/>
                <a:cs typeface="Times New Roman" pitchFamily="18" charset="0"/>
              </a:rPr>
              <a:t>bygtes</a:t>
            </a:r>
            <a:r>
              <a:rPr lang="da-DK" sz="3500" dirty="0">
                <a:latin typeface="Calibri" pitchFamily="34" charset="0"/>
                <a:cs typeface="Times New Roman" pitchFamily="18" charset="0"/>
              </a:rPr>
              <a:t> mit bo,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her nyder jeg ro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og kan dig med glæde påkalde.</a:t>
            </a:r>
            <a:endParaRPr lang="da-DK" sz="3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3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F53999-5FB2-0407-99A5-C8B1969D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60"/>
            <a:ext cx="9144000" cy="64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039E3A-60A8-FE84-8027-353BFC97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34"/>
            <a:ext cx="9144000" cy="64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1CB00D-63FD-4AF2-2AF9-71D96C86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979"/>
            <a:ext cx="9144000" cy="645204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EFE3BE-89DA-82D2-9778-5FEFE402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746"/>
            <a:ext cx="9144000" cy="639650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AF43CB0-38D5-D79D-0EA4-EA97A543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38"/>
            <a:ext cx="9144000" cy="64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9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80FBF-0CE8-1D55-5F99-A8602BCE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Abonnement på </a:t>
            </a:r>
            <a:r>
              <a:rPr lang="da-DK" dirty="0" err="1"/>
              <a:t>videntjeneste</a:t>
            </a:r>
            <a:r>
              <a:rPr lang="da-DK" dirty="0"/>
              <a:t> for Park og Landskab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3AFF55-0B3E-7441-C414-CB9C384B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920"/>
            <a:ext cx="8126288" cy="3888432"/>
          </a:xfrm>
        </p:spPr>
        <p:txBody>
          <a:bodyPr/>
          <a:lstStyle/>
          <a:p>
            <a:r>
              <a:rPr lang="da-DK" sz="2400" dirty="0"/>
              <a:t>Provstiudvalgskassen afholder den årlige udgift på kr. 12.250,- til abonnement på </a:t>
            </a:r>
            <a:r>
              <a:rPr lang="da-DK" sz="2400" dirty="0" err="1"/>
              <a:t>videntjenesten</a:t>
            </a:r>
            <a:endParaRPr lang="da-DK" sz="2400" dirty="0"/>
          </a:p>
          <a:p>
            <a:r>
              <a:rPr lang="da-DK" sz="2400" dirty="0"/>
              <a:t>I skrivelse af 3. maj 2023 anmodede provstiudvalget menighedsrådene om, at drøfte hvorvidt man ønsker abonnementet ophævet eller om det skal fortsætte</a:t>
            </a:r>
          </a:p>
          <a:p>
            <a:r>
              <a:rPr lang="da-DK" sz="2400" dirty="0"/>
              <a:t>Opsigelse af abonnement kan ske jf. vedtægten §6 hvis ikke der er et flertal </a:t>
            </a:r>
            <a:r>
              <a:rPr lang="da-DK" sz="2400"/>
              <a:t>på 2/3 af </a:t>
            </a:r>
            <a:r>
              <a:rPr lang="da-DK" sz="2400" dirty="0"/>
              <a:t>stemmerne som </a:t>
            </a:r>
            <a:r>
              <a:rPr lang="da-DK" sz="2400"/>
              <a:t>fortsat ønsker </a:t>
            </a:r>
            <a:r>
              <a:rPr lang="da-DK" sz="2400" dirty="0"/>
              <a:t>samarbejdet på budgetsamrådet</a:t>
            </a:r>
          </a:p>
          <a:p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6544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4. Eventuelt</a:t>
            </a:r>
          </a:p>
        </p:txBody>
      </p:sp>
      <p:sp>
        <p:nvSpPr>
          <p:cNvPr id="53251" name="Pladsholder til indhold 2"/>
          <p:cNvSpPr>
            <a:spLocks noGrp="1"/>
          </p:cNvSpPr>
          <p:nvPr>
            <p:ph idx="1"/>
          </p:nvPr>
        </p:nvSpPr>
        <p:spPr>
          <a:xfrm>
            <a:off x="762000" y="3429000"/>
            <a:ext cx="7693025" cy="30765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da-DK" altLang="da-DK" sz="9600">
                <a:latin typeface="Wide Latin" panose="020A0A07050505020404" pitchFamily="18" charset="0"/>
              </a:rPr>
              <a:t>?</a:t>
            </a:r>
            <a:endParaRPr lang="da-DK" altLang="da-DK" sz="9600"/>
          </a:p>
        </p:txBody>
      </p: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781300"/>
            <a:ext cx="4013200" cy="1968500"/>
          </a:xfrm>
        </p:spPr>
        <p:txBody>
          <a:bodyPr/>
          <a:lstStyle/>
          <a:p>
            <a:pPr eaLnBrk="1" hangingPunct="1"/>
            <a:endParaRPr lang="da-DK" altLang="da-DK" sz="2400" dirty="0"/>
          </a:p>
          <a:p>
            <a:pPr eaLnBrk="1" hangingPunct="1"/>
            <a:endParaRPr lang="da-DK" altLang="da-DK" sz="2400" dirty="0"/>
          </a:p>
          <a:p>
            <a:pPr eaLnBrk="1" hangingPunct="1"/>
            <a:r>
              <a:rPr lang="da-DK" altLang="da-DK" sz="2400" dirty="0"/>
              <a:t>Salme 761 Den klare sol går ned	</a:t>
            </a:r>
          </a:p>
          <a:p>
            <a:pPr eaLnBrk="1" hangingPunct="1"/>
            <a:endParaRPr lang="da-DK" altLang="da-DK" sz="2400" dirty="0"/>
          </a:p>
        </p:txBody>
      </p:sp>
      <p:sp>
        <p:nvSpPr>
          <p:cNvPr id="54275" name="AutoShape 5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br>
              <a:rPr lang="da-DK" altLang="da-DK" sz="3200"/>
            </a:br>
            <a:r>
              <a:rPr lang="da-DK" altLang="da-DK"/>
              <a:t>Tak for i aften</a:t>
            </a:r>
            <a:br>
              <a:rPr lang="da-DK" altLang="da-DK"/>
            </a:br>
            <a:br>
              <a:rPr lang="da-DK" altLang="da-DK" sz="3200"/>
            </a:br>
            <a:endParaRPr lang="da-DK" altLang="da-DK" sz="320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4716463" y="55165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a-DK" altLang="da-DK" sz="2400">
                <a:solidFill>
                  <a:schemeClr val="tx2"/>
                </a:solidFill>
              </a:rPr>
              <a:t>Kom godt hjem…….</a:t>
            </a:r>
          </a:p>
        </p:txBody>
      </p:sp>
    </p:spTree>
  </p:cSld>
  <p:clrMapOvr>
    <a:masterClrMapping/>
  </p:clrMapOvr>
  <p:transition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79388" y="260350"/>
            <a:ext cx="87852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da-DK" sz="4000" b="1" dirty="0">
                <a:latin typeface="Calibri" pitchFamily="34" charset="0"/>
                <a:cs typeface="Times New Roman" pitchFamily="18" charset="0"/>
              </a:rPr>
              <a:t>761 Den klare sol går ned</a:t>
            </a:r>
            <a:endParaRPr lang="da-DK" sz="4200" b="1" dirty="0">
              <a:latin typeface="+mj-lt"/>
            </a:endParaRPr>
          </a:p>
          <a:p>
            <a:pPr eaLnBrk="1" hangingPunct="1">
              <a:defRPr/>
            </a:pPr>
            <a:r>
              <a:rPr lang="da-DK" sz="1600" dirty="0">
                <a:latin typeface="+mj-lt"/>
              </a:rPr>
              <a:t>Mel.: Johann </a:t>
            </a:r>
            <a:r>
              <a:rPr lang="da-DK" sz="1600" dirty="0" err="1">
                <a:latin typeface="+mj-lt"/>
              </a:rPr>
              <a:t>Schop</a:t>
            </a:r>
            <a:r>
              <a:rPr lang="da-DK" sz="1600" dirty="0">
                <a:latin typeface="+mj-lt"/>
              </a:rPr>
              <a:t> 1642</a:t>
            </a:r>
          </a:p>
          <a:p>
            <a:pPr eaLnBrk="1" hangingPunct="1">
              <a:defRPr/>
            </a:pPr>
            <a:br>
              <a:rPr lang="da-DK" sz="4400" dirty="0">
                <a:latin typeface="Arial" charset="0"/>
              </a:rPr>
            </a:br>
            <a:r>
              <a:rPr lang="da-DK" sz="4400" dirty="0">
                <a:latin typeface="Calibri" pitchFamily="34" charset="0"/>
                <a:cs typeface="Times New Roman" pitchFamily="18" charset="0"/>
              </a:rPr>
              <a:t>1. 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Den klare sol går ned, det kvælder </a:t>
            </a:r>
            <a:r>
              <a:rPr lang="da-DK" sz="3500" dirty="0" err="1">
                <a:latin typeface="Calibri" pitchFamily="34" charset="0"/>
                <a:cs typeface="Times New Roman" pitchFamily="18" charset="0"/>
              </a:rPr>
              <a:t>mer</a:t>
            </a:r>
            <a:r>
              <a:rPr lang="da-DK" sz="3500" dirty="0">
                <a:latin typeface="Calibri" pitchFamily="34" charset="0"/>
                <a:cs typeface="Times New Roman" pitchFamily="18" charset="0"/>
              </a:rPr>
              <a:t> og </a:t>
            </a:r>
            <a:r>
              <a:rPr lang="da-DK" sz="3500" dirty="0" err="1">
                <a:latin typeface="Calibri" pitchFamily="34" charset="0"/>
                <a:cs typeface="Times New Roman" pitchFamily="18" charset="0"/>
              </a:rPr>
              <a:t>mer</a:t>
            </a:r>
            <a:r>
              <a:rPr lang="da-DK" sz="3500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hver arbejdsmand er træt og sig om hvile ser.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En dag jeg nærmer er ved døden end som før;</a:t>
            </a:r>
          </a:p>
          <a:p>
            <a:pPr eaLnBrk="1" hangingPunct="1">
              <a:defRPr/>
            </a:pPr>
            <a:r>
              <a:rPr lang="da-DK" sz="3500" dirty="0">
                <a:latin typeface="Calibri" pitchFamily="34" charset="0"/>
                <a:cs typeface="Times New Roman" pitchFamily="18" charset="0"/>
              </a:rPr>
              <a:t>tiden mig</a:t>
            </a:r>
          </a:p>
          <a:p>
            <a:pPr eaLnBrk="1" hangingPunct="1">
              <a:defRPr/>
            </a:pPr>
            <a:r>
              <a:rPr lang="da-DK" sz="3500">
                <a:latin typeface="Calibri" pitchFamily="34" charset="0"/>
                <a:cs typeface="Times New Roman" pitchFamily="18" charset="0"/>
              </a:rPr>
              <a:t>så </a:t>
            </a:r>
            <a:r>
              <a:rPr lang="da-DK" sz="3500" dirty="0">
                <a:latin typeface="Calibri" pitchFamily="34" charset="0"/>
                <a:cs typeface="Times New Roman" pitchFamily="18" charset="0"/>
              </a:rPr>
              <a:t>sagtelig</a:t>
            </a:r>
          </a:p>
          <a:p>
            <a:pPr eaLnBrk="1" hangingPunct="1">
              <a:defRPr/>
            </a:pPr>
            <a:r>
              <a:rPr lang="da-DK" sz="3500">
                <a:latin typeface="Calibri" pitchFamily="34" charset="0"/>
                <a:cs typeface="Times New Roman" pitchFamily="18" charset="0"/>
              </a:rPr>
              <a:t>oplukker </a:t>
            </a:r>
            <a:r>
              <a:rPr lang="da-DK" sz="3500" dirty="0">
                <a:latin typeface="Calibri" pitchFamily="34" charset="0"/>
                <a:cs typeface="Times New Roman" pitchFamily="18" charset="0"/>
              </a:rPr>
              <a:t>dødens dør.</a:t>
            </a:r>
            <a:endParaRPr lang="da-DK" sz="3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5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50825" y="1195388"/>
            <a:ext cx="88931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da-DK" sz="4800" dirty="0">
                <a:latin typeface="+mj-lt"/>
              </a:rPr>
              <a:t>2. 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Her skiftes tiden om, her veksles dag og nat,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af solen bliver kun en skygge efterladt,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så verdens herlighed omsider ende får;</a:t>
            </a:r>
          </a:p>
          <a:p>
            <a:pPr eaLnBrk="1" hangingPunct="1">
              <a:defRPr/>
            </a:pPr>
            <a:r>
              <a:rPr lang="da-DK" sz="3500" dirty="0" err="1">
                <a:latin typeface="+mj-lt"/>
              </a:rPr>
              <a:t>mørken</a:t>
            </a:r>
            <a:r>
              <a:rPr lang="da-DK" sz="3500" dirty="0">
                <a:latin typeface="+mj-lt"/>
              </a:rPr>
              <a:t> grav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og ormegnav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vi sidst i verden når.</a:t>
            </a:r>
          </a:p>
        </p:txBody>
      </p:sp>
    </p:spTree>
    <p:extLst>
      <p:ext uri="{BB962C8B-B14F-4D97-AF65-F5344CB8AC3E}">
        <p14:creationId xmlns:p14="http://schemas.microsoft.com/office/powerpoint/2010/main" val="219684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50825" y="687388"/>
            <a:ext cx="88931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da-DK" sz="4400" dirty="0">
                <a:latin typeface="+mj-lt"/>
              </a:rPr>
              <a:t>2.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Af henfarne slægter jeg </a:t>
            </a:r>
            <a:r>
              <a:rPr lang="da-DK" sz="3500" dirty="0" err="1">
                <a:latin typeface="+mj-lt"/>
              </a:rPr>
              <a:t>arved</a:t>
            </a:r>
            <a:r>
              <a:rPr lang="da-DK" sz="3500" dirty="0">
                <a:latin typeface="+mj-lt"/>
              </a:rPr>
              <a:t> den vang,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hvis muld jeg for udsæd nu pløjer.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Her </a:t>
            </a:r>
            <a:r>
              <a:rPr lang="da-DK" sz="3500" dirty="0" err="1">
                <a:latin typeface="+mj-lt"/>
              </a:rPr>
              <a:t>rydded</a:t>
            </a:r>
            <a:r>
              <a:rPr lang="da-DK" sz="3500" dirty="0">
                <a:latin typeface="+mj-lt"/>
              </a:rPr>
              <a:t> de marken for stene engang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og </a:t>
            </a:r>
            <a:r>
              <a:rPr lang="da-DK" sz="3500" dirty="0" err="1">
                <a:latin typeface="+mj-lt"/>
              </a:rPr>
              <a:t>dyrked</a:t>
            </a:r>
            <a:r>
              <a:rPr lang="da-DK" sz="3500" dirty="0">
                <a:latin typeface="+mj-lt"/>
              </a:rPr>
              <a:t> den siden med suk eller sang.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Nu, Herre, for dig jeg mig bøjer: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den mark, som blev min,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var altid dog din.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Min tanke til dig jeg ophøjer. </a:t>
            </a:r>
          </a:p>
        </p:txBody>
      </p:sp>
    </p:spTree>
    <p:extLst>
      <p:ext uri="{BB962C8B-B14F-4D97-AF65-F5344CB8AC3E}">
        <p14:creationId xmlns:p14="http://schemas.microsoft.com/office/powerpoint/2010/main" val="338207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50825" y="564000"/>
            <a:ext cx="771531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4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4800" dirty="0">
                <a:cs typeface="Times New Roman" panose="02020603050405020304" pitchFamily="18" charset="0"/>
              </a:rPr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 dirty="0">
                <a:cs typeface="Times New Roman" panose="02020603050405020304" pitchFamily="18" charset="0"/>
              </a:rPr>
              <a:t>Jeg træder nu ud i det duggefulde græs,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 dirty="0">
                <a:cs typeface="Times New Roman" panose="02020603050405020304" pitchFamily="18" charset="0"/>
              </a:rPr>
              <a:t>naturen siger mig: »Bi lidt, stå her og læs: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 dirty="0">
                <a:cs typeface="Times New Roman" panose="02020603050405020304" pitchFamily="18" charset="0"/>
              </a:rPr>
              <a:t>Dit billed ser du her i blomster og i hø!«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 dirty="0">
                <a:cs typeface="Times New Roman" panose="02020603050405020304" pitchFamily="18" charset="0"/>
              </a:rPr>
              <a:t>Dag og nat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 dirty="0">
                <a:cs typeface="Times New Roman" panose="02020603050405020304" pitchFamily="18" charset="0"/>
              </a:rPr>
              <a:t>mig lærer brat,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 dirty="0">
                <a:cs typeface="Times New Roman" panose="02020603050405020304" pitchFamily="18" charset="0"/>
              </a:rPr>
              <a:t>at jeg engang skal dø.</a:t>
            </a:r>
            <a:endParaRPr lang="da-DK" altLang="da-DK" sz="3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38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23850" y="473512"/>
            <a:ext cx="759669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da-DK" sz="4800" dirty="0">
              <a:latin typeface="+mj-lt"/>
            </a:endParaRPr>
          </a:p>
          <a:p>
            <a:pPr eaLnBrk="1" hangingPunct="1">
              <a:defRPr/>
            </a:pPr>
            <a:r>
              <a:rPr lang="da-DK" sz="4800" dirty="0">
                <a:latin typeface="+mj-lt"/>
              </a:rPr>
              <a:t>4. 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Tak, tusind gange tak, o Gud, som evig er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og udi tiden dog slig omhu for mig bær'!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Fra første øjeblik, da jeg af rode randt,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af mit ler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du gjorde </a:t>
            </a:r>
            <a:r>
              <a:rPr lang="da-DK" sz="3500" dirty="0" err="1">
                <a:latin typeface="+mj-lt"/>
              </a:rPr>
              <a:t>mer</a:t>
            </a:r>
            <a:r>
              <a:rPr lang="da-DK" sz="3500" dirty="0">
                <a:latin typeface="+mj-lt"/>
              </a:rPr>
              <a:t>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end jeg kan sige grant.</a:t>
            </a:r>
          </a:p>
        </p:txBody>
      </p:sp>
    </p:spTree>
    <p:extLst>
      <p:ext uri="{BB962C8B-B14F-4D97-AF65-F5344CB8AC3E}">
        <p14:creationId xmlns:p14="http://schemas.microsoft.com/office/powerpoint/2010/main" val="3026740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07950" y="1004888"/>
            <a:ext cx="91440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da-DK" sz="4800" dirty="0">
                <a:latin typeface="+mn-lt"/>
              </a:rPr>
              <a:t>5. </a:t>
            </a:r>
          </a:p>
          <a:p>
            <a:pPr eaLnBrk="1" hangingPunct="1">
              <a:defRPr/>
            </a:pPr>
            <a:r>
              <a:rPr lang="da-DK" sz="3400" dirty="0">
                <a:latin typeface="+mn-lt"/>
              </a:rPr>
              <a:t>Men, o min Gud, tilgiv, hvad jeg mod dig har brudt,</a:t>
            </a:r>
          </a:p>
          <a:p>
            <a:pPr eaLnBrk="1" hangingPunct="1">
              <a:defRPr/>
            </a:pPr>
            <a:r>
              <a:rPr lang="da-DK" sz="3400" dirty="0">
                <a:latin typeface="+mn-lt"/>
              </a:rPr>
              <a:t>agt ej de spirer, som af syndens rod er skudt.</a:t>
            </a:r>
          </a:p>
          <a:p>
            <a:pPr eaLnBrk="1" hangingPunct="1">
              <a:defRPr/>
            </a:pPr>
            <a:r>
              <a:rPr lang="da-DK" sz="3400" dirty="0">
                <a:latin typeface="+mn-lt"/>
              </a:rPr>
              <a:t>Løs min samvittighed af sine synders bånd,</a:t>
            </a:r>
          </a:p>
          <a:p>
            <a:pPr eaLnBrk="1" hangingPunct="1">
              <a:defRPr/>
            </a:pPr>
            <a:r>
              <a:rPr lang="da-DK" sz="3400" dirty="0">
                <a:latin typeface="+mn-lt"/>
              </a:rPr>
              <a:t>kast dem ned</a:t>
            </a:r>
          </a:p>
          <a:p>
            <a:pPr eaLnBrk="1" hangingPunct="1">
              <a:defRPr/>
            </a:pPr>
            <a:r>
              <a:rPr lang="da-DK" sz="3400" dirty="0">
                <a:latin typeface="+mn-lt"/>
              </a:rPr>
              <a:t>i evighed</a:t>
            </a:r>
          </a:p>
          <a:p>
            <a:pPr eaLnBrk="1" hangingPunct="1">
              <a:defRPr/>
            </a:pPr>
            <a:r>
              <a:rPr lang="da-DK" sz="3400" dirty="0">
                <a:latin typeface="+mn-lt"/>
              </a:rPr>
              <a:t>i havet med din hånd! </a:t>
            </a:r>
          </a:p>
        </p:txBody>
      </p:sp>
    </p:spTree>
    <p:extLst>
      <p:ext uri="{BB962C8B-B14F-4D97-AF65-F5344CB8AC3E}">
        <p14:creationId xmlns:p14="http://schemas.microsoft.com/office/powerpoint/2010/main" val="4199936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79388" y="1149350"/>
            <a:ext cx="896461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da-DK" sz="4800" dirty="0">
                <a:latin typeface="+mj-lt"/>
              </a:rPr>
              <a:t>6. 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Kom, mægtig englehær, lys Herrens ro og fred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på sjæl og </a:t>
            </a:r>
            <a:r>
              <a:rPr lang="da-DK" sz="3500" dirty="0" err="1">
                <a:latin typeface="+mj-lt"/>
              </a:rPr>
              <a:t>legem</a:t>
            </a:r>
            <a:r>
              <a:rPr lang="da-DK" sz="3500" dirty="0">
                <a:latin typeface="+mj-lt"/>
              </a:rPr>
              <a:t>, og hvad </a:t>
            </a:r>
            <a:r>
              <a:rPr lang="da-DK" sz="3500" dirty="0" err="1">
                <a:latin typeface="+mj-lt"/>
              </a:rPr>
              <a:t>mer</a:t>
            </a:r>
            <a:r>
              <a:rPr lang="da-DK" sz="3500" dirty="0">
                <a:latin typeface="+mj-lt"/>
              </a:rPr>
              <a:t> mig kommer ved!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Gak, ormesæk, og sov! Gud skal i morgen dig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vække her,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men siden der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til liv evindelig.</a:t>
            </a:r>
          </a:p>
        </p:txBody>
      </p:sp>
    </p:spTree>
    <p:extLst>
      <p:ext uri="{BB962C8B-B14F-4D97-AF65-F5344CB8AC3E}">
        <p14:creationId xmlns:p14="http://schemas.microsoft.com/office/powerpoint/2010/main" val="369939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50825" y="620713"/>
            <a:ext cx="78787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4800">
                <a:cs typeface="Times New Roman" panose="02020603050405020304" pitchFamily="18" charset="0"/>
              </a:rPr>
              <a:t>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Så lær mig at leve, o Gud, som jeg kan,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frimodigt som fuglen i skove,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og takke for regnen, som vander mit land,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for solskin og varme i sommerens brand,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for avl i min lade dig love.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Hvad magted jeg vel,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om du ej gav held?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500">
                <a:cs typeface="Times New Roman" panose="02020603050405020304" pitchFamily="18" charset="0"/>
              </a:rPr>
              <a:t>Det vokser jo, medens vi sove. </a:t>
            </a:r>
            <a:endParaRPr lang="da-DK" altLang="da-DK" sz="3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0825" y="438150"/>
            <a:ext cx="77755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da-DK" sz="4800" dirty="0">
                <a:latin typeface="+mj-lt"/>
              </a:rPr>
              <a:t>4.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Så lær mig da, Herre, at dig til behag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jeg bruger det pund, mig blev givet,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at fylde med hæderligt virke min dag,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at hjælpe og værne om den, som er svag,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at elske, thi deri er livet.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Og giv mig til sidst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et navn, Herre Krist,</a:t>
            </a:r>
          </a:p>
          <a:p>
            <a:pPr eaLnBrk="1" hangingPunct="1">
              <a:defRPr/>
            </a:pPr>
            <a:r>
              <a:rPr lang="da-DK" sz="3500" dirty="0">
                <a:latin typeface="+mj-lt"/>
              </a:rPr>
              <a:t>som er i din livsbog indskrevet!</a:t>
            </a:r>
          </a:p>
        </p:txBody>
      </p:sp>
    </p:spTree>
    <p:extLst>
      <p:ext uri="{BB962C8B-B14F-4D97-AF65-F5344CB8AC3E}">
        <p14:creationId xmlns:p14="http://schemas.microsoft.com/office/powerpoint/2010/main" val="424967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3200" dirty="0"/>
              <a:t>1. Forudsætninger for ligningen 2024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0888"/>
            <a:ext cx="7693025" cy="41764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a-DK" altLang="da-DK" sz="2400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a-DK" altLang="da-DK" sz="2400" dirty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2000" dirty="0"/>
              <a:t>                </a:t>
            </a:r>
            <a:endParaRPr lang="da-DK" altLang="da-DK" sz="2000" b="1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a-DK" altLang="da-DK" sz="2000" b="1" u="sng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9201106-FF34-2094-68A4-66FD448CC3A2}"/>
              </a:ext>
            </a:extLst>
          </p:cNvPr>
          <p:cNvSpPr txBox="1"/>
          <p:nvPr/>
        </p:nvSpPr>
        <p:spPr>
          <a:xfrm>
            <a:off x="827112" y="1988840"/>
            <a:ext cx="77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200" dirty="0"/>
          </a:p>
          <a:p>
            <a:pPr algn="ctr">
              <a:lnSpc>
                <a:spcPct val="150000"/>
              </a:lnSpc>
            </a:pPr>
            <a:r>
              <a:rPr lang="da-DK" sz="3200" dirty="0"/>
              <a:t>Statsgaranteret udskrivningsgrundlag:</a:t>
            </a:r>
          </a:p>
          <a:p>
            <a:pPr algn="ctr">
              <a:lnSpc>
                <a:spcPct val="150000"/>
              </a:lnSpc>
            </a:pPr>
            <a:r>
              <a:rPr lang="da-DK" sz="3200" dirty="0"/>
              <a:t>  kr. 9.034.622.000</a:t>
            </a:r>
          </a:p>
          <a:p>
            <a:endParaRPr lang="da-DK" sz="3200" dirty="0"/>
          </a:p>
          <a:p>
            <a:r>
              <a:rPr lang="da-DK" sz="3200" dirty="0"/>
              <a:t>Udmelding af løn- og prisindeks fra KM:</a:t>
            </a:r>
          </a:p>
          <a:p>
            <a:r>
              <a:rPr lang="da-DK" sz="3200" dirty="0"/>
              <a:t>Øvrig drift:	  	  5,5%</a:t>
            </a:r>
          </a:p>
          <a:p>
            <a:r>
              <a:rPr lang="da-DK" sz="3200" dirty="0"/>
              <a:t>Løn:		  	 	  3,6%</a:t>
            </a:r>
          </a:p>
          <a:p>
            <a:r>
              <a:rPr lang="da-DK" sz="3200" dirty="0"/>
              <a:t>Anlæg:			12,4%</a:t>
            </a:r>
            <a:r>
              <a:rPr lang="da-DK" sz="2800" dirty="0"/>
              <a:t>	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Budgetudvalgets beslutning den</a:t>
            </a:r>
            <a:br>
              <a:rPr lang="da-DK" altLang="da-DK" dirty="0"/>
            </a:br>
            <a:r>
              <a:rPr lang="da-DK" altLang="da-DK" dirty="0"/>
              <a:t>16. august 2023</a:t>
            </a:r>
          </a:p>
        </p:txBody>
      </p:sp>
      <p:sp>
        <p:nvSpPr>
          <p:cNvPr id="307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/>
          </a:p>
          <a:p>
            <a:r>
              <a:rPr lang="da-DK" altLang="da-DK" sz="3200" dirty="0"/>
              <a:t>Kirkeskatteprocent: fastholdes på 1,16</a:t>
            </a:r>
          </a:p>
          <a:p>
            <a:endParaRPr lang="da-DK" altLang="da-DK" sz="3200" dirty="0"/>
          </a:p>
          <a:p>
            <a:r>
              <a:rPr lang="da-DK" altLang="da-DK" sz="3200" dirty="0"/>
              <a:t>Falster Provstis andel af de kommunale ligningsmidler: 65 %</a:t>
            </a:r>
          </a:p>
          <a:p>
            <a:pPr marL="0" indent="0">
              <a:buNone/>
            </a:pPr>
            <a:endParaRPr lang="da-DK" alt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Prognose for den økonomiske ramme 2024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Provenu, kirkeskat: 	 </a:t>
            </a:r>
            <a:r>
              <a:rPr lang="da-DK" altLang="da-DK" dirty="0" err="1"/>
              <a:t>tkr</a:t>
            </a:r>
            <a:r>
              <a:rPr lang="da-DK" altLang="da-DK" dirty="0"/>
              <a:t>. 104.801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+ udligningsbeløb: 	 tkr.8.233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>
                <a:solidFill>
                  <a:srgbClr val="FF0000"/>
                </a:solidFill>
              </a:rPr>
              <a:t>- Landskirkeskat:	 tkr.13.472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>
                <a:solidFill>
                  <a:srgbClr val="FF0000"/>
                </a:solidFill>
              </a:rPr>
              <a:t>- Bindende stiftsbidrag:	 </a:t>
            </a:r>
            <a:r>
              <a:rPr lang="da-DK" altLang="da-DK" dirty="0" err="1">
                <a:solidFill>
                  <a:srgbClr val="FF0000"/>
                </a:solidFill>
              </a:rPr>
              <a:t>tkr</a:t>
            </a:r>
            <a:r>
              <a:rPr lang="da-DK" altLang="da-DK" dirty="0">
                <a:solidFill>
                  <a:srgbClr val="FF0000"/>
                </a:solidFill>
              </a:rPr>
              <a:t>. 619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=Til rådighed: 	 </a:t>
            </a:r>
            <a:r>
              <a:rPr lang="da-DK" altLang="da-DK" dirty="0" err="1"/>
              <a:t>tkr</a:t>
            </a:r>
            <a:r>
              <a:rPr lang="da-DK" altLang="da-DK" dirty="0"/>
              <a:t>. 98.943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endParaRPr lang="da-DK" altLang="da-DK" dirty="0"/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 err="1">
                <a:solidFill>
                  <a:schemeClr val="accent6">
                    <a:lumMod val="50000"/>
                  </a:schemeClr>
                </a:solidFill>
              </a:rPr>
              <a:t>Falster’s</a:t>
            </a:r>
            <a:r>
              <a:rPr lang="da-DK" altLang="da-DK" dirty="0">
                <a:solidFill>
                  <a:schemeClr val="accent6">
                    <a:lumMod val="50000"/>
                  </a:schemeClr>
                </a:solidFill>
              </a:rPr>
              <a:t> andel udgør:  	</a:t>
            </a:r>
            <a:r>
              <a:rPr lang="da-DK" altLang="da-DK" dirty="0" err="1">
                <a:solidFill>
                  <a:schemeClr val="accent6">
                    <a:lumMod val="50000"/>
                  </a:schemeClr>
                </a:solidFill>
              </a:rPr>
              <a:t>tkr</a:t>
            </a:r>
            <a:r>
              <a:rPr lang="da-DK" altLang="da-DK" dirty="0">
                <a:solidFill>
                  <a:schemeClr val="accent6">
                    <a:lumMod val="50000"/>
                  </a:schemeClr>
                </a:solidFill>
              </a:rPr>
              <a:t>. 64.312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i="1" dirty="0"/>
              <a:t>I 2023 var andelen :	</a:t>
            </a:r>
            <a:r>
              <a:rPr lang="da-DK" altLang="da-DK" i="1" dirty="0" err="1"/>
              <a:t>tkr</a:t>
            </a:r>
            <a:r>
              <a:rPr lang="da-DK" altLang="da-DK" i="1" dirty="0"/>
              <a:t>. 60.809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psler">
  <a:themeElements>
    <a:clrScheme name="Kaps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udgetsamråd - Diasshow [Kompatibilitetstilstand]" id="{3E1D363D-31C9-4E23-AF16-2F1473C0A709}" vid="{B8B1C587-347C-4A07-93A2-2C0A99CEFD8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dgetsamråd - Diasshow [Kompatibilitetstilstand]" id="{3E1D363D-31C9-4E23-AF16-2F1473C0A709}" vid="{D00501E7-9F30-4545-B82E-103D1344899C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Budgetsamråd - Diasshow layout</Template>
  <TotalTime>960</TotalTime>
  <Words>938</Words>
  <Application>Microsoft Office PowerPoint</Application>
  <PresentationFormat>Skærmshow (4:3)</PresentationFormat>
  <Paragraphs>138</Paragraphs>
  <Slides>43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Times New Roman</vt:lpstr>
      <vt:lpstr>Wide Latin</vt:lpstr>
      <vt:lpstr>Wingdings</vt:lpstr>
      <vt:lpstr>Kapsler</vt:lpstr>
      <vt:lpstr>Kontortema</vt:lpstr>
      <vt:lpstr>Offentligt budgetsamråd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1. Forudsætninger for ligningen 2024</vt:lpstr>
      <vt:lpstr>Budgetudvalgets beslutning den 16. august 2023</vt:lpstr>
      <vt:lpstr>Prognose for den økonomiske ramme 2024</vt:lpstr>
      <vt:lpstr>PowerPoint-præsentation</vt:lpstr>
      <vt:lpstr>PowerPoint-præsentation</vt:lpstr>
      <vt:lpstr>Lønnens andel af den samlede bevilling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3. Abonnement på videntjeneste for Park og Landskab</vt:lpstr>
      <vt:lpstr>4. Eventuelt</vt:lpstr>
      <vt:lpstr> Tak for i aften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Offentligt budgetsamråd</dc:title>
  <dc:creator>Linda Sonnesen Skafte</dc:creator>
  <cp:lastModifiedBy>Linda Sonnesen Skafte</cp:lastModifiedBy>
  <cp:revision>83</cp:revision>
  <cp:lastPrinted>2015-08-25T11:21:10Z</cp:lastPrinted>
  <dcterms:created xsi:type="dcterms:W3CDTF">2018-08-16T12:57:43Z</dcterms:created>
  <dcterms:modified xsi:type="dcterms:W3CDTF">2023-08-22T09:35:35Z</dcterms:modified>
</cp:coreProperties>
</file>