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4032" r:id="rId2"/>
  </p:sldMasterIdLst>
  <p:notesMasterIdLst>
    <p:notesMasterId r:id="rId57"/>
  </p:notesMasterIdLst>
  <p:handoutMasterIdLst>
    <p:handoutMasterId r:id="rId58"/>
  </p:handoutMasterIdLst>
  <p:sldIdLst>
    <p:sldId id="256" r:id="rId3"/>
    <p:sldId id="257" r:id="rId4"/>
    <p:sldId id="43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369" r:id="rId14"/>
    <p:sldId id="370" r:id="rId15"/>
    <p:sldId id="433" r:id="rId16"/>
    <p:sldId id="329" r:id="rId17"/>
    <p:sldId id="349" r:id="rId18"/>
    <p:sldId id="434" r:id="rId19"/>
    <p:sldId id="436" r:id="rId20"/>
    <p:sldId id="331" r:id="rId21"/>
    <p:sldId id="332" r:id="rId22"/>
    <p:sldId id="333" r:id="rId23"/>
    <p:sldId id="334" r:id="rId24"/>
    <p:sldId id="335" r:id="rId25"/>
    <p:sldId id="337" r:id="rId26"/>
    <p:sldId id="432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405" r:id="rId37"/>
    <p:sldId id="406" r:id="rId38"/>
    <p:sldId id="347" r:id="rId39"/>
    <p:sldId id="408" r:id="rId40"/>
    <p:sldId id="431" r:id="rId41"/>
    <p:sldId id="430" r:id="rId42"/>
    <p:sldId id="435" r:id="rId43"/>
    <p:sldId id="437" r:id="rId44"/>
    <p:sldId id="440" r:id="rId45"/>
    <p:sldId id="389" r:id="rId46"/>
    <p:sldId id="429" r:id="rId47"/>
    <p:sldId id="410" r:id="rId48"/>
    <p:sldId id="301" r:id="rId49"/>
    <p:sldId id="415" r:id="rId50"/>
    <p:sldId id="265" r:id="rId51"/>
    <p:sldId id="266" r:id="rId52"/>
    <p:sldId id="267" r:id="rId53"/>
    <p:sldId id="439" r:id="rId54"/>
    <p:sldId id="269" r:id="rId55"/>
    <p:sldId id="268" r:id="rId56"/>
  </p:sldIdLst>
  <p:sldSz cx="9144000" cy="6858000" type="screen4x3"/>
  <p:notesSz cx="9928225" cy="679767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FF7C80"/>
    <a:srgbClr val="A50021"/>
    <a:srgbClr val="008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796" autoAdjust="0"/>
  </p:normalViewPr>
  <p:slideViewPr>
    <p:cSldViewPr>
      <p:cViewPr varScale="1">
        <p:scale>
          <a:sx n="95" d="100"/>
          <a:sy n="95" d="100"/>
        </p:scale>
        <p:origin x="1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E9BE49-A4CE-45DF-8539-E8CBE682763A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04FC21-752A-4328-BDE9-B10DFF5C37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057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7T12:41:19.2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0,'73'5,"0"2,0 4,112 31,-117-26,-33-10,0-2,0-2,0-1,41-4,7 1,328 2,-394-1,0-1,29-6,-28 4,0 0,21 0,239 4,-131 1,-110 0,46 9,31 1,-43-6,122 24,35 3,-123-21,-58-4,55-1,60-4,145-5,-219-8,-54 6,45-2,39-4,-79 6,48-1,-22 7,-46-1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7T12:41:23.9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2,'26'2,"0"1,0 1,-1 1,49 17,20 4,-37-15,1-3,0-2,81-3,282-4,-403 0,-1-1,35-8,-12 2,-13 3,14-2,1 1,56-1,46-4,1 0,1237 12,-1360-2,0-1,26-6,-24 3,38-2,289 7,-168 1,-164-1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7T12:41:30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0,'3765'156'0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7T12:41:36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0 114,'39'0,"0"-2,62-10,-7-14,-30 7,-32 13,0 2,0 1,0 2,51 4,-5-1,-15-1,75-2,-77-10,-45 7,0 1,24-1,-20 2,37-7,-38 5,41-3,558 5,-300 4,-281 0,47 8,-47-5,50 1,44-7,-110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7T12:41:44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69,'0'-1,"0"-1,1 1,-1 0,1-1,-1 1,1 0,0-1,-1 1,1 0,0 0,0 0,0 0,0 0,0 0,0 0,0 0,0 0,0 1,1-1,-1 0,0 1,2-2,33-11,-29 10,7-2,1 0,-1 0,1 1,0 1,1 1,-1 0,0 1,1 0,-1 2,0 0,1 0,21 6,-5 3,-13-4,1 0,-1-1,1-1,34 2,-27-4,-1 1,1 2,26 7,-27-5,1-1,0-2,28 2,705-5,-361-3,715 2,-1095 1,0 1,28 6,24 3,2 0,-53-7,0 0,22 0,74 7,-75-5,48-1,-45-5,-25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7T12:42:21.0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91,'0'-1,"0"0,1 0,-1 0,0 1,1-1,-1 0,1 0,-1 0,1 1,-1-1,1 0,0 1,-1-1,1 0,0 1,-1-1,1 1,0-1,0 1,0-1,0 1,-1 0,1-1,0 1,0 0,0 0,1 0,33-5,-25 4,72-20,-63 15,-1 1,1 0,0 2,28-2,-28 3,1 0,19-5,-19 3,38-3,561 5,-302 4,1020-2,-1309 2,48 8,-45-5,34 1,55-6,-60-1,-1 2,81 12,-78-6,0-2,103-6,-57-1,663 2,-747 1,-1 1,25 6,-23-3,38 1,102-6,-147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93A092-AD41-49E4-B51D-7429AECFB0FB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C1B33A-2442-48A8-869B-01FDD8AFCB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19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da-DK" altLang="da-DK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da-DK" altLang="da-DK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a-DK" altLang="da-DK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a-DK" altLang="da-DK"/>
            </a:p>
          </p:txBody>
        </p:sp>
      </p:grpSp>
      <p:sp>
        <p:nvSpPr>
          <p:cNvPr id="266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266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D56436A-4679-4C3D-B93B-EB339C66426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5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0403-CDB5-4861-A9F9-DAC414290E5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55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24D7-493D-4863-98FC-90ABDC7840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77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007C33-A532-4C81-AB5E-86F79CFD4C68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2D8821-5B5E-4FC0-85AA-151149AF71B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5600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869B32-5C00-4EFF-B313-07DE1B9AD8D1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EEC7F7-6FEE-49FC-9B0E-BB0EE528E41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602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F841D4-7C0F-443A-885D-FA711586048B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B8A4D3-9C45-4BDA-B298-B33FF63E76A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9674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0BEB30-871B-450B-8398-02DD640C0E2F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E1965-72DE-44DE-97FB-79CB3DE2810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0629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6BD557-5B78-4959-B859-FFD962A97C57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77165B-FBBD-49FD-9DE1-2D7B1439800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0999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77873D-36EE-4B90-A4CD-33DD58B39851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47B13F-10E1-4E50-A34D-5EC8589A075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8959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0938FB-A7E7-4C98-A5FE-81A04E0B93D4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934EAF-AE52-4DBB-BD34-B3DD2C3846B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089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C25D19-BAAF-4CC6-BB6B-B47D14ACD0B6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6BC8DD-803A-4712-AC14-1A8CEB57712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5861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E9B7-5659-4FF5-B5E0-172D5AD84F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03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A3F066-95C4-4355-82C7-7FA7B85E3A47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3DBE21-B0BC-41C2-B87F-EBC983B52F7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130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F63D5F-98F6-4725-852F-53EF62D7DEAB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1FDAC4-3643-49E9-8B04-9F83911268E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5196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BCBE15-B670-4B0C-8F12-963F79A24CBC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CC423C-79DF-47C5-BF18-A54F721F07E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3281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E0ED-0926-4ED6-B30C-00655E6F5D4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799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6B14-59D7-4130-96D4-0EEB4CAFF7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48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3E75-B9B5-4640-B0DE-30C95890E0D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61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9855-C4E0-490B-944A-47207CC7D6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543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58303-AA7D-4B85-9123-B63292FCA37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9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8AF6-97D4-4C3B-BFB7-8D1F4513749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76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6B26-7A73-47D8-AE34-EA396664D6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5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a-DK" altLang="da-DK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a-DK" altLang="da-DK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a-DK" altLang="da-DK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FB27FB-BB08-4553-B734-2C29B7B47E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70D39A-0B46-44EE-8F19-1B40CDA2E9A3}" type="datetimeFigureOut">
              <a:rPr lang="da-DK"/>
              <a:pPr>
                <a:defRPr/>
              </a:pPr>
              <a:t>13-08-2025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69C38E-84AF-413C-973F-8ACC7223398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4.xml"/><Relationship Id="rId1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927350"/>
            <a:ext cx="4114800" cy="1822450"/>
          </a:xfrm>
        </p:spPr>
        <p:txBody>
          <a:bodyPr/>
          <a:lstStyle/>
          <a:p>
            <a:pPr algn="ctr" eaLnBrk="1" hangingPunct="1"/>
            <a:r>
              <a:rPr lang="da-DK" altLang="da-DK" dirty="0">
                <a:solidFill>
                  <a:srgbClr val="002060"/>
                </a:solidFill>
                <a:latin typeface="Arial Black" panose="020B0A04020102020204" pitchFamily="34" charset="0"/>
              </a:rPr>
              <a:t>Tirsdag </a:t>
            </a:r>
          </a:p>
          <a:p>
            <a:pPr algn="ctr" eaLnBrk="1" hangingPunct="1"/>
            <a:r>
              <a:rPr lang="da-DK" altLang="da-DK" dirty="0">
                <a:solidFill>
                  <a:srgbClr val="002060"/>
                </a:solidFill>
                <a:latin typeface="Arial Black" panose="020B0A04020102020204" pitchFamily="34" charset="0"/>
              </a:rPr>
              <a:t>12. august 2025</a:t>
            </a:r>
          </a:p>
          <a:p>
            <a:pPr eaLnBrk="1" hangingPunct="1"/>
            <a:endParaRPr lang="da-DK" altLang="da-DK" dirty="0"/>
          </a:p>
        </p:txBody>
      </p:sp>
      <p:sp>
        <p:nvSpPr>
          <p:cNvPr id="17411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268413"/>
            <a:ext cx="7772400" cy="2373312"/>
          </a:xfrm>
        </p:spPr>
        <p:txBody>
          <a:bodyPr/>
          <a:lstStyle/>
          <a:p>
            <a:pPr eaLnBrk="1" hangingPunct="1"/>
            <a:r>
              <a:rPr lang="da-DK" altLang="da-DK" dirty="0"/>
              <a:t>Offentligt budgetsamråd</a:t>
            </a:r>
            <a:br>
              <a:rPr lang="da-DK" altLang="da-DK" dirty="0"/>
            </a:br>
            <a:endParaRPr lang="da-DK" altLang="da-DK" dirty="0"/>
          </a:p>
        </p:txBody>
      </p:sp>
      <p:sp>
        <p:nvSpPr>
          <p:cNvPr id="2" name="AutoShape 2" descr="Se relaterede billedoplysninger. 310 beste ideeën over dagobert duck | stripfiguren, donald duck, disney">
            <a:extLst>
              <a:ext uri="{FF2B5EF4-FFF2-40B4-BE49-F238E27FC236}">
                <a16:creationId xmlns:a16="http://schemas.microsoft.com/office/drawing/2014/main" id="{0F4D608D-7A50-87E2-4AE5-72854CBE8E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D7D5F59-5912-D733-6340-8F127A7C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65" y="3140968"/>
            <a:ext cx="2448272" cy="3532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80920" cy="604867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8.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Om end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gennem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dage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hårde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blomstre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dine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gårde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hvert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hjerteskud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bære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frugt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gamle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dage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medens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bjerg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skov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gentage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Ejegod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er Gud!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3200" dirty="0"/>
              <a:t>1. Forudsætninger for ligningen 2026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20888"/>
            <a:ext cx="7693025" cy="41764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a-DK" altLang="da-DK" sz="2400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a-DK" altLang="da-DK" sz="2400" dirty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2000" dirty="0"/>
              <a:t>                </a:t>
            </a:r>
            <a:endParaRPr lang="da-DK" altLang="da-DK" sz="2000" b="1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a-DK" altLang="da-DK" sz="2000" b="1" u="sng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9201106-FF34-2094-68A4-66FD448CC3A2}"/>
              </a:ext>
            </a:extLst>
          </p:cNvPr>
          <p:cNvSpPr txBox="1"/>
          <p:nvPr/>
        </p:nvSpPr>
        <p:spPr>
          <a:xfrm>
            <a:off x="827112" y="1988840"/>
            <a:ext cx="77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200" dirty="0"/>
          </a:p>
          <a:p>
            <a:pPr algn="ctr">
              <a:lnSpc>
                <a:spcPct val="150000"/>
              </a:lnSpc>
            </a:pPr>
            <a:r>
              <a:rPr lang="da-DK" sz="3200" dirty="0"/>
              <a:t>Udskrivningsgrundlag:</a:t>
            </a:r>
          </a:p>
          <a:p>
            <a:pPr algn="ctr">
              <a:lnSpc>
                <a:spcPct val="150000"/>
              </a:lnSpc>
            </a:pPr>
            <a:r>
              <a:rPr lang="da-DK" sz="3200" dirty="0"/>
              <a:t>  kr. 9.734.804.000</a:t>
            </a:r>
          </a:p>
          <a:p>
            <a:endParaRPr lang="da-DK" sz="3200" dirty="0"/>
          </a:p>
          <a:p>
            <a:r>
              <a:rPr lang="da-DK" sz="3200" dirty="0"/>
              <a:t>Udmelding af løn- og prisindeks fra KM:</a:t>
            </a:r>
          </a:p>
          <a:p>
            <a:r>
              <a:rPr lang="da-DK" sz="3200" dirty="0"/>
              <a:t>Øvrig drift:	  	   1,5%</a:t>
            </a:r>
          </a:p>
          <a:p>
            <a:r>
              <a:rPr lang="da-DK" sz="3200" dirty="0"/>
              <a:t>Løn:		  	 	   1,7%</a:t>
            </a:r>
          </a:p>
          <a:p>
            <a:r>
              <a:rPr lang="da-DK" sz="3200" dirty="0"/>
              <a:t>Anlæg:			  -0,6%</a:t>
            </a:r>
            <a:r>
              <a:rPr lang="da-DK" sz="2800" dirty="0"/>
              <a:t>	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Budgetudvalgets beslutning</a:t>
            </a:r>
          </a:p>
        </p:txBody>
      </p:sp>
      <p:sp>
        <p:nvSpPr>
          <p:cNvPr id="3072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dirty="0"/>
          </a:p>
          <a:p>
            <a:r>
              <a:rPr lang="da-DK" altLang="da-DK" sz="3200" dirty="0"/>
              <a:t>Kirkeskatteprocent: fastholdes på 1,16</a:t>
            </a:r>
          </a:p>
          <a:p>
            <a:endParaRPr lang="da-DK" altLang="da-DK" sz="3200" dirty="0"/>
          </a:p>
          <a:p>
            <a:r>
              <a:rPr lang="da-DK" altLang="da-DK" sz="3200" dirty="0"/>
              <a:t>Falster Provstis andel af de kommunale ligningsmidler: 65 %</a:t>
            </a:r>
          </a:p>
          <a:p>
            <a:pPr marL="0" indent="0">
              <a:buNone/>
            </a:pPr>
            <a:endParaRPr lang="da-DK" altLang="da-D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Prognose for den økonomiske ramme 2026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Provenu, kirkeskat: 	 </a:t>
            </a:r>
            <a:r>
              <a:rPr lang="da-DK" altLang="da-DK" dirty="0" err="1"/>
              <a:t>tkr</a:t>
            </a:r>
            <a:r>
              <a:rPr lang="da-DK" altLang="da-DK" dirty="0"/>
              <a:t>. 112.924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+ udligningsbeløb: 	 </a:t>
            </a:r>
            <a:r>
              <a:rPr lang="da-DK" altLang="da-DK" dirty="0" err="1"/>
              <a:t>tkr</a:t>
            </a:r>
            <a:r>
              <a:rPr lang="da-DK" altLang="da-DK" dirty="0"/>
              <a:t>      9.024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>
                <a:solidFill>
                  <a:srgbClr val="FF0000"/>
                </a:solidFill>
              </a:rPr>
              <a:t>- Landskirkeskat:	 </a:t>
            </a:r>
            <a:r>
              <a:rPr lang="da-DK" altLang="da-DK" dirty="0" err="1">
                <a:solidFill>
                  <a:srgbClr val="FF0000"/>
                </a:solidFill>
              </a:rPr>
              <a:t>tkr</a:t>
            </a:r>
            <a:r>
              <a:rPr lang="da-DK" altLang="da-DK" dirty="0">
                <a:solidFill>
                  <a:srgbClr val="FF0000"/>
                </a:solidFill>
              </a:rPr>
              <a:t>.   14.179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>
                <a:solidFill>
                  <a:srgbClr val="FF0000"/>
                </a:solidFill>
              </a:rPr>
              <a:t>- Bindende stiftsbidrag:	 </a:t>
            </a:r>
            <a:r>
              <a:rPr lang="da-DK" altLang="da-DK" dirty="0" err="1">
                <a:solidFill>
                  <a:srgbClr val="FF0000"/>
                </a:solidFill>
              </a:rPr>
              <a:t>tkr</a:t>
            </a:r>
            <a:r>
              <a:rPr lang="da-DK" altLang="da-DK" dirty="0">
                <a:solidFill>
                  <a:srgbClr val="FF0000"/>
                </a:solidFill>
              </a:rPr>
              <a:t>.        779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=Til rådighed: 	 </a:t>
            </a:r>
            <a:r>
              <a:rPr lang="da-DK" altLang="da-DK" dirty="0" err="1"/>
              <a:t>tkr</a:t>
            </a:r>
            <a:r>
              <a:rPr lang="da-DK" altLang="da-DK" dirty="0"/>
              <a:t>. 106.990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endParaRPr lang="da-DK" altLang="da-DK" dirty="0"/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 err="1">
                <a:solidFill>
                  <a:schemeClr val="accent6">
                    <a:lumMod val="50000"/>
                  </a:schemeClr>
                </a:solidFill>
              </a:rPr>
              <a:t>Falster’s</a:t>
            </a:r>
            <a:r>
              <a:rPr lang="da-DK" altLang="da-DK" dirty="0">
                <a:solidFill>
                  <a:schemeClr val="accent6">
                    <a:lumMod val="50000"/>
                  </a:schemeClr>
                </a:solidFill>
              </a:rPr>
              <a:t> andel udgør:  	</a:t>
            </a:r>
            <a:r>
              <a:rPr lang="da-DK" altLang="da-DK" dirty="0" err="1">
                <a:solidFill>
                  <a:schemeClr val="accent6">
                    <a:lumMod val="50000"/>
                  </a:schemeClr>
                </a:solidFill>
              </a:rPr>
              <a:t>tkr</a:t>
            </a:r>
            <a:r>
              <a:rPr lang="da-DK" altLang="da-DK" dirty="0">
                <a:solidFill>
                  <a:schemeClr val="accent6">
                    <a:lumMod val="50000"/>
                  </a:schemeClr>
                </a:solidFill>
              </a:rPr>
              <a:t>.   69.543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i="1" dirty="0"/>
              <a:t>I 2025 var andelen :	</a:t>
            </a:r>
            <a:r>
              <a:rPr lang="da-DK" altLang="da-DK" i="1" dirty="0" err="1"/>
              <a:t>tkr</a:t>
            </a:r>
            <a:r>
              <a:rPr lang="da-DK" altLang="da-DK" i="1" dirty="0"/>
              <a:t>.   67.950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4A590-2B46-01B2-4F78-52EAAFA0C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B8025BFF-D83D-8733-9499-12CEA8F7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Prognose for den økonomiske ramme 2026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D3B8A972-D141-07D3-8BEF-EB29F62D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62200"/>
            <a:ext cx="8202488" cy="430716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	2026             </a:t>
            </a:r>
            <a:r>
              <a:rPr lang="da-DK" altLang="da-DK" i="1" dirty="0">
                <a:solidFill>
                  <a:schemeClr val="bg1">
                    <a:lumMod val="50000"/>
                  </a:schemeClr>
                </a:solidFill>
              </a:rPr>
              <a:t>2025</a:t>
            </a:r>
            <a:r>
              <a:rPr lang="da-DK" altLang="da-DK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Provenu, kirkeskat: 	 </a:t>
            </a:r>
            <a:r>
              <a:rPr lang="da-DK" altLang="da-DK" dirty="0" err="1"/>
              <a:t>tkr</a:t>
            </a:r>
            <a:r>
              <a:rPr lang="da-DK" altLang="da-DK" dirty="0"/>
              <a:t>. 112.924       </a:t>
            </a:r>
            <a:r>
              <a:rPr lang="da-DK" altLang="da-DK" i="1" dirty="0">
                <a:solidFill>
                  <a:schemeClr val="bg1">
                    <a:lumMod val="50000"/>
                  </a:schemeClr>
                </a:solidFill>
              </a:rPr>
              <a:t>111.547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+ udligningsbeløb: 	 </a:t>
            </a:r>
            <a:r>
              <a:rPr lang="da-DK" altLang="da-DK" dirty="0" err="1"/>
              <a:t>tkr</a:t>
            </a:r>
            <a:r>
              <a:rPr lang="da-DK" altLang="da-DK" dirty="0"/>
              <a:t>      9.024           </a:t>
            </a:r>
            <a:r>
              <a:rPr lang="da-DK" altLang="da-DK" i="1" dirty="0">
                <a:solidFill>
                  <a:schemeClr val="bg1">
                    <a:lumMod val="50000"/>
                  </a:schemeClr>
                </a:solidFill>
              </a:rPr>
              <a:t>7.815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>
                <a:solidFill>
                  <a:srgbClr val="FF0000"/>
                </a:solidFill>
              </a:rPr>
              <a:t>- Landskirkeskat:	 </a:t>
            </a:r>
            <a:r>
              <a:rPr lang="da-DK" altLang="da-DK" dirty="0" err="1">
                <a:solidFill>
                  <a:srgbClr val="FF0000"/>
                </a:solidFill>
              </a:rPr>
              <a:t>tkr</a:t>
            </a:r>
            <a:r>
              <a:rPr lang="da-DK" altLang="da-DK" dirty="0">
                <a:solidFill>
                  <a:srgbClr val="FF0000"/>
                </a:solidFill>
              </a:rPr>
              <a:t>.   14.179         </a:t>
            </a:r>
            <a:r>
              <a:rPr lang="da-DK" altLang="da-DK" i="1" dirty="0">
                <a:solidFill>
                  <a:srgbClr val="FF7C80"/>
                </a:solidFill>
              </a:rPr>
              <a:t>14.198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>
                <a:solidFill>
                  <a:srgbClr val="FF0000"/>
                </a:solidFill>
              </a:rPr>
              <a:t>- Bindende stiftsbidrag:	 </a:t>
            </a:r>
            <a:r>
              <a:rPr lang="da-DK" altLang="da-DK" dirty="0" err="1">
                <a:solidFill>
                  <a:srgbClr val="FF0000"/>
                </a:solidFill>
              </a:rPr>
              <a:t>tkr</a:t>
            </a:r>
            <a:r>
              <a:rPr lang="da-DK" altLang="da-DK" dirty="0">
                <a:solidFill>
                  <a:srgbClr val="FF0000"/>
                </a:solidFill>
              </a:rPr>
              <a:t>.        779              </a:t>
            </a:r>
            <a:r>
              <a:rPr lang="da-DK" altLang="da-DK" i="1" dirty="0">
                <a:solidFill>
                  <a:srgbClr val="FF7C80"/>
                </a:solidFill>
              </a:rPr>
              <a:t>625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/>
              <a:t>=Til rådighed: 	 </a:t>
            </a:r>
            <a:r>
              <a:rPr lang="da-DK" altLang="da-DK" dirty="0" err="1"/>
              <a:t>tkr</a:t>
            </a:r>
            <a:r>
              <a:rPr lang="da-DK" altLang="da-DK" dirty="0"/>
              <a:t>. 106.990       </a:t>
            </a:r>
            <a:r>
              <a:rPr lang="da-DK" altLang="da-DK" i="1" dirty="0">
                <a:solidFill>
                  <a:schemeClr val="bg1">
                    <a:lumMod val="50000"/>
                  </a:schemeClr>
                </a:solidFill>
              </a:rPr>
              <a:t>104.539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6007100" algn="dec"/>
              </a:tabLst>
            </a:pPr>
            <a:endParaRPr lang="da-DK" altLang="da-DK" dirty="0"/>
          </a:p>
          <a:p>
            <a:pPr marL="0" indent="0" algn="r">
              <a:buFont typeface="Wingdings" panose="05000000000000000000" pitchFamily="2" charset="2"/>
              <a:buNone/>
              <a:tabLst>
                <a:tab pos="6007100" algn="dec"/>
              </a:tabLst>
            </a:pPr>
            <a:r>
              <a:rPr lang="da-DK" altLang="da-DK" dirty="0" err="1">
                <a:solidFill>
                  <a:schemeClr val="accent6">
                    <a:lumMod val="50000"/>
                  </a:schemeClr>
                </a:solidFill>
              </a:rPr>
              <a:t>Falster’s</a:t>
            </a:r>
            <a:r>
              <a:rPr lang="da-DK" altLang="da-DK" dirty="0">
                <a:solidFill>
                  <a:schemeClr val="accent6">
                    <a:lumMod val="50000"/>
                  </a:schemeClr>
                </a:solidFill>
              </a:rPr>
              <a:t> andel udgør:  	</a:t>
            </a:r>
            <a:r>
              <a:rPr lang="da-DK" altLang="da-DK" dirty="0" err="1">
                <a:solidFill>
                  <a:schemeClr val="accent6">
                    <a:lumMod val="50000"/>
                  </a:schemeClr>
                </a:solidFill>
              </a:rPr>
              <a:t>tkr</a:t>
            </a:r>
            <a:r>
              <a:rPr lang="da-DK" altLang="da-DK" dirty="0">
                <a:solidFill>
                  <a:schemeClr val="accent6">
                    <a:lumMod val="50000"/>
                  </a:schemeClr>
                </a:solidFill>
              </a:rPr>
              <a:t>.   69.543          </a:t>
            </a:r>
            <a:r>
              <a:rPr lang="da-DK" altLang="da-DK" i="1" dirty="0">
                <a:solidFill>
                  <a:schemeClr val="accent3">
                    <a:lumMod val="50000"/>
                  </a:schemeClr>
                </a:solidFill>
              </a:rPr>
              <a:t>67.950</a:t>
            </a:r>
          </a:p>
        </p:txBody>
      </p:sp>
    </p:spTree>
    <p:extLst>
      <p:ext uri="{BB962C8B-B14F-4D97-AF65-F5344CB8AC3E}">
        <p14:creationId xmlns:p14="http://schemas.microsoft.com/office/powerpoint/2010/main" val="164583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kstfelt 3"/>
          <p:cNvSpPr txBox="1">
            <a:spLocks noChangeArrowheads="1"/>
          </p:cNvSpPr>
          <p:nvPr/>
        </p:nvSpPr>
        <p:spPr bwMode="auto">
          <a:xfrm>
            <a:off x="323528" y="6145192"/>
            <a:ext cx="81369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500" dirty="0"/>
              <a:t>Provstiudvalgskassen har ingen anlægsmidler. Der benyttes kr. 1.050.000,- af frie midler.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500" dirty="0"/>
              <a:t>Af indtægter på kr. 2.196.660,- afholdes stiftsbidraget kr. 506.210,-.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EA79C7-9CD7-0728-4EBF-729B5FBD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4870"/>
            <a:ext cx="7033870" cy="602032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9581B74-67A4-7D43-CC37-A99D5B8A60EC}"/>
              </a:ext>
            </a:extLst>
          </p:cNvPr>
          <p:cNvSpPr txBox="1"/>
          <p:nvPr/>
        </p:nvSpPr>
        <p:spPr>
          <a:xfrm>
            <a:off x="179512" y="1514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2. PUK Budgetbidrag 2026</a:t>
            </a:r>
          </a:p>
          <a:p>
            <a:pPr algn="ctr"/>
            <a:endParaRPr lang="da-D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AC840D6-CA9C-492B-4AA5-89BD0299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496944" cy="64031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1B2F8D-E0B6-432F-98E4-85D239F66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96730E-3875-0769-6F12-5FB2FD52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6" y="404664"/>
            <a:ext cx="885520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8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426480A-66E0-FD5A-0395-B161DFFD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D3A8AB-259F-3E2E-5D67-49B5349E2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7561262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2600" b="1" dirty="0">
                <a:solidFill>
                  <a:srgbClr val="006666"/>
                </a:solidFill>
              </a:rPr>
              <a:t>Velkomst ved formanden for provstiudvalget.</a:t>
            </a:r>
          </a:p>
          <a:p>
            <a:r>
              <a:rPr lang="da-DK" altLang="da-DK" sz="2200" b="1" dirty="0">
                <a:solidFill>
                  <a:srgbClr val="006666"/>
                </a:solidFill>
              </a:rPr>
              <a:t>Salme </a:t>
            </a:r>
            <a:r>
              <a:rPr lang="da-DK" sz="2200" b="1" dirty="0">
                <a:solidFill>
                  <a:srgbClr val="006666"/>
                </a:solidFill>
              </a:rPr>
              <a:t>4 Giv mig, Gud, en salmetunge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da-DK" altLang="da-DK" sz="2200" dirty="0">
              <a:solidFill>
                <a:srgbClr val="006666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27584" y="2206021"/>
            <a:ext cx="7920037" cy="46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2000" b="1" dirty="0"/>
              <a:t>Dagsorden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Forudsætninger for ligningen 2026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Gennemgang af budgetbidrag til PUK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Gennemgang af </a:t>
            </a:r>
            <a:r>
              <a:rPr lang="da-DK" altLang="da-DK" sz="2000" dirty="0" err="1"/>
              <a:t>MR´s</a:t>
            </a:r>
            <a:r>
              <a:rPr lang="da-DK" altLang="da-DK" sz="2000" dirty="0"/>
              <a:t> budgetbidrag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Beslutning omkring reservepuljen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Budget/regnskab og deadlines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Økonomilovens §5, stk. 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Orientering om valg til provstiudvalg og stiftsråd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a-DK" altLang="da-DK" sz="2000" dirty="0"/>
              <a:t>Løst og fast i provstiet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da-DK" altLang="da-DK" sz="2000" dirty="0"/>
              <a:t>9.  Eventuelt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46E85CD-0F77-92DC-C882-A94E8B21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61644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31FE986-54F6-87BE-6A85-3DD2256A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964488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38E7BA-2714-0FEC-569D-80D8D9C3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0" y="188640"/>
            <a:ext cx="8763759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6A7456-533A-B8B1-6C4D-A409D67F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874723-E708-41CF-FE74-B36E69B5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54A4C6-F410-EDE1-31D6-E859AB42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116632"/>
            <a:ext cx="903309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6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DF117A2-E55F-A5B3-EB18-5110E0E39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A69F30-A7D1-0DF2-8C81-B38FAEA96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" y="188640"/>
            <a:ext cx="9003323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BDA92B-A01F-6375-517D-413014F4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3C30C5E-8FA8-D5D2-D61F-77263BDE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" y="116632"/>
            <a:ext cx="9045724" cy="64807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280920" cy="576064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1.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Giv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 Gud,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salmetunge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for dig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ret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sjunge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højt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lydelig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føle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glæde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sødt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det er om dig at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kvæde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uden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skrømt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svig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FBA1162-6F95-3893-A547-D2E36822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" y="44624"/>
            <a:ext cx="9053345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35B773-1595-CA2D-D3A9-2E438ADE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6967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10F1F2-1938-9D6E-4199-E66BC899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2" y="116632"/>
            <a:ext cx="895427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5D7F18-E12E-C2D3-9692-DDC286B8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0" y="116632"/>
            <a:ext cx="8771380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DC7FACE-DDC5-44AC-56F1-9B5CE04A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116631"/>
            <a:ext cx="8931414" cy="662473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6F4BBC-8CBB-2DDB-7D1E-6E5B6BCC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8" y="44624"/>
            <a:ext cx="903810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19AE74-C17C-3F97-F368-51B3504D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4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BC6BE79-44A1-958C-64C9-6F1BB7BF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" y="188641"/>
            <a:ext cx="9015241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80FBF-0CE8-1D55-5F99-A8602BCE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38808"/>
          </a:xfrm>
        </p:spPr>
        <p:txBody>
          <a:bodyPr/>
          <a:lstStyle/>
          <a:p>
            <a:r>
              <a:rPr lang="da-DK" sz="3300" dirty="0"/>
              <a:t>4. Beslutning omkring reservepuljen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3AFF55-0B3E-7441-C414-CB9C384B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920"/>
            <a:ext cx="8126288" cy="3888432"/>
          </a:xfrm>
        </p:spPr>
        <p:txBody>
          <a:bodyPr/>
          <a:lstStyle/>
          <a:p>
            <a:endParaRPr lang="da-DK" sz="2400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A3B5BC8-8D48-D325-6DB5-87D8AD446325}"/>
              </a:ext>
            </a:extLst>
          </p:cNvPr>
          <p:cNvSpPr txBox="1"/>
          <p:nvPr/>
        </p:nvSpPr>
        <p:spPr>
          <a:xfrm>
            <a:off x="1026840" y="2324666"/>
            <a:ext cx="72621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00" dirty="0"/>
              <a:t>Jf. Bekendtgørelse af lov om folkekirkens økonomi §7, stk. 3 og §5, stk. 6, kan budgetsamrådet beslutte, at fastsætte en reserve, der overstiger 5% af ligningsbeløbet.</a:t>
            </a:r>
          </a:p>
          <a:p>
            <a:endParaRPr lang="da-DK" sz="1700" dirty="0"/>
          </a:p>
          <a:p>
            <a:r>
              <a:rPr lang="da-DK" sz="1700" dirty="0"/>
              <a:t>I skrivelse af 7. juli 2025 er menighedsrådene blevet oplyst om, at provstiudvalget ønsker, at samrådet beslutter, at reservepuljen må overstige 5% af ligningsbeløbet.</a:t>
            </a:r>
          </a:p>
          <a:p>
            <a:endParaRPr lang="da-DK" sz="1700" dirty="0"/>
          </a:p>
          <a:p>
            <a:r>
              <a:rPr lang="da-DK" sz="1700" dirty="0"/>
              <a:t>Provstiudvalget ønsker, at budgetsamrådet beslutter, at PU kan afsætte 5% af ligningen i forbindelse med budgetbehandlingen for 2026 og tillægge disse midler til ”ikke forbrugte reservemidler” i 2025, som ny reserve i 2026.</a:t>
            </a:r>
          </a:p>
          <a:p>
            <a:endParaRPr lang="da-DK" sz="1700" dirty="0"/>
          </a:p>
          <a:p>
            <a:r>
              <a:rPr lang="da-DK" sz="1700" dirty="0"/>
              <a:t>Forøgelsen af reserven er alene et regnskabsteknisk spørgsmål og ikke udtryk for et ønske om at øge reserven. Blot for at undgå revisionsbemærkninger, såfremt reserven vil udgøre mere end 5%.</a:t>
            </a:r>
          </a:p>
        </p:txBody>
      </p:sp>
    </p:spTree>
    <p:extLst>
      <p:ext uri="{BB962C8B-B14F-4D97-AF65-F5344CB8AC3E}">
        <p14:creationId xmlns:p14="http://schemas.microsoft.com/office/powerpoint/2010/main" val="2996544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300E909-796E-EB31-66F5-570A798F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619268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424936" cy="597666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2.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Himlene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din glans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forkynde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lad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hver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morgen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begynde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med din pris!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aftenklokken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ringer,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lad min sang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lærkevinger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stige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ligervis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7AA96-A368-0901-0F68-4E998129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Budget/regnskab og deadlines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87D2B2-8D76-48B9-4349-4830DBF6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6872"/>
            <a:ext cx="8274496" cy="4451176"/>
          </a:xfrm>
        </p:spPr>
        <p:txBody>
          <a:bodyPr/>
          <a:lstStyle/>
          <a:p>
            <a:r>
              <a:rPr lang="da-DK" sz="1800" dirty="0"/>
              <a:t>De endelige budgetrammer for 2026 udmeldes </a:t>
            </a:r>
            <a:r>
              <a:rPr lang="da-DK" sz="1800" b="1" dirty="0"/>
              <a:t>senest den 15. september 2025.</a:t>
            </a:r>
          </a:p>
          <a:p>
            <a:r>
              <a:rPr lang="da-DK" sz="1800" dirty="0"/>
              <a:t>MR skal </a:t>
            </a:r>
            <a:r>
              <a:rPr lang="da-DK" sz="1800" b="1" dirty="0"/>
              <a:t>senest den 15. november 2025 </a:t>
            </a:r>
            <a:r>
              <a:rPr lang="da-DK" sz="1800" dirty="0"/>
              <a:t>aflevere de endelig budgetter.</a:t>
            </a:r>
          </a:p>
          <a:p>
            <a:r>
              <a:rPr lang="da-DK" sz="1800" dirty="0"/>
              <a:t>Revisionsprotokollater for regnskab 2024 skal være behandlet på menighedsrådsmøde </a:t>
            </a:r>
            <a:r>
              <a:rPr lang="da-DK" sz="1800" b="1" dirty="0"/>
              <a:t>senest den 15. oktober 2025. </a:t>
            </a:r>
          </a:p>
          <a:p>
            <a:r>
              <a:rPr lang="da-DK" sz="1800" dirty="0"/>
              <a:t>Kvartalsrapporter skal være afleveret i Kirkeportalen senest 2 mdr. efter kvartalets udløb. </a:t>
            </a:r>
            <a:r>
              <a:rPr lang="da-DK" sz="1800" dirty="0" err="1"/>
              <a:t>MR’s</a:t>
            </a:r>
            <a:r>
              <a:rPr lang="da-DK" sz="1800" dirty="0"/>
              <a:t> bemærkninger til afvigelser i kvartalsrapporterne </a:t>
            </a:r>
            <a:r>
              <a:rPr lang="da-DK" sz="1800" b="1" dirty="0"/>
              <a:t>skal</a:t>
            </a:r>
            <a:r>
              <a:rPr lang="da-DK" sz="1800" dirty="0"/>
              <a:t> vedlægges.</a:t>
            </a:r>
          </a:p>
          <a:p>
            <a:r>
              <a:rPr lang="da-DK" sz="1800" b="1" dirty="0"/>
              <a:t>Husk </a:t>
            </a:r>
            <a:r>
              <a:rPr lang="da-DK" sz="1800" dirty="0"/>
              <a:t>at søge PU om tilladelse til at benytte ”frie midler”.</a:t>
            </a:r>
          </a:p>
          <a:p>
            <a:r>
              <a:rPr lang="da-DK" sz="1800" dirty="0"/>
              <a:t>Der </a:t>
            </a:r>
            <a:r>
              <a:rPr lang="da-DK" sz="1800" b="1" dirty="0"/>
              <a:t>skal</a:t>
            </a:r>
            <a:r>
              <a:rPr lang="da-DK" sz="1800" dirty="0"/>
              <a:t> indhentes mindst 2 tilbud ved arbejder/anskaffelser, som overstiger kr. 100.000,-.</a:t>
            </a:r>
          </a:p>
          <a:p>
            <a:r>
              <a:rPr lang="da-DK" sz="1800" dirty="0"/>
              <a:t>På </a:t>
            </a:r>
            <a:r>
              <a:rPr lang="da-DK" sz="1800" b="1" dirty="0"/>
              <a:t>provsti.dk/</a:t>
            </a:r>
            <a:r>
              <a:rPr lang="da-DK" sz="1800" b="1" dirty="0" err="1"/>
              <a:t>falster</a:t>
            </a:r>
            <a:r>
              <a:rPr lang="da-DK" sz="1800" b="1" dirty="0"/>
              <a:t> </a:t>
            </a:r>
            <a:r>
              <a:rPr lang="da-DK" sz="1800" dirty="0"/>
              <a:t>under punktet ”Fakta – god viden til </a:t>
            </a:r>
            <a:r>
              <a:rPr lang="da-DK" sz="1800" dirty="0" err="1"/>
              <a:t>MR’s</a:t>
            </a:r>
            <a:r>
              <a:rPr lang="da-DK" sz="1800" dirty="0"/>
              <a:t> arbejde”, ligger materialer som: Årshjul i Falster Provsti, love og bekendtgørelser vedr. økonomi samt nyttige oplysninger vedr. årlige syn, budgetter, regnskaber og kvartalsrapporter m.m.</a:t>
            </a:r>
          </a:p>
        </p:txBody>
      </p:sp>
    </p:spTree>
    <p:extLst>
      <p:ext uri="{BB962C8B-B14F-4D97-AF65-F5344CB8AC3E}">
        <p14:creationId xmlns:p14="http://schemas.microsoft.com/office/powerpoint/2010/main" val="3982806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57E7532-5FBD-E3FE-76C8-60AD9854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8096612" cy="6858000"/>
          </a:xfrm>
          <a:prstGeom prst="rect">
            <a:avLst/>
          </a:prstGeom>
          <a:solidFill>
            <a:srgbClr val="FFFF00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CFCFDC80-F2F0-B4CB-83E3-19B70D690AAD}"/>
                  </a:ext>
                </a:extLst>
              </p14:cNvPr>
              <p14:cNvContentPartPr/>
              <p14:nvPr/>
            </p14:nvContentPartPr>
            <p14:xfrm>
              <a:off x="1202975" y="6497103"/>
              <a:ext cx="1347120" cy="6516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CFCFDC80-F2F0-B4CB-83E3-19B70D690A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9335" y="6389103"/>
                <a:ext cx="14547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6D858D90-E4ED-D1E1-1E62-724BF23BD4F3}"/>
                  </a:ext>
                </a:extLst>
              </p14:cNvPr>
              <p14:cNvContentPartPr/>
              <p14:nvPr/>
            </p14:nvContentPartPr>
            <p14:xfrm>
              <a:off x="1227095" y="6464343"/>
              <a:ext cx="1347120" cy="3312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6D858D90-E4ED-D1E1-1E62-724BF23BD4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3095" y="6356703"/>
                <a:ext cx="1454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50679CC4-E833-0B92-B2B8-C2C2598FB520}"/>
                  </a:ext>
                </a:extLst>
              </p14:cNvPr>
              <p14:cNvContentPartPr/>
              <p14:nvPr/>
            </p14:nvContentPartPr>
            <p14:xfrm>
              <a:off x="1218815" y="6601143"/>
              <a:ext cx="1356120" cy="5652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50679CC4-E833-0B92-B2B8-C2C2598FB5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5175" y="6493503"/>
                <a:ext cx="1463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AF88D3CD-82D0-D557-8703-30D577335D2C}"/>
                  </a:ext>
                </a:extLst>
              </p14:cNvPr>
              <p14:cNvContentPartPr/>
              <p14:nvPr/>
            </p14:nvContentPartPr>
            <p14:xfrm>
              <a:off x="1178855" y="6616724"/>
              <a:ext cx="881640" cy="4140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AF88D3CD-82D0-D557-8703-30D577335D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4855" y="6508724"/>
                <a:ext cx="989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1BE1828D-3741-3A65-3815-47B068FC083C}"/>
                  </a:ext>
                </a:extLst>
              </p14:cNvPr>
              <p14:cNvContentPartPr/>
              <p14:nvPr/>
            </p14:nvContentPartPr>
            <p14:xfrm>
              <a:off x="1186775" y="6440324"/>
              <a:ext cx="1298880" cy="5724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1BE1828D-3741-3A65-3815-47B068FC08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3135" y="6332324"/>
                <a:ext cx="14065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646B605D-D597-FAF2-39D9-D412A70263EC}"/>
                  </a:ext>
                </a:extLst>
              </p14:cNvPr>
              <p14:cNvContentPartPr/>
              <p14:nvPr/>
            </p14:nvContentPartPr>
            <p14:xfrm>
              <a:off x="1756295" y="167684"/>
              <a:ext cx="1732320" cy="327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646B605D-D597-FAF2-39D9-D412A70263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6655" y="-12316"/>
                <a:ext cx="1911960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004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1CCF8A-7DD0-B034-A61F-5BCFD0B6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4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2CDE78-36FE-BA94-97FC-44F235E6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6. </a:t>
            </a:r>
            <a:r>
              <a:rPr lang="en-US" dirty="0" err="1"/>
              <a:t>Økonomilovens</a:t>
            </a:r>
            <a:r>
              <a:rPr lang="en-US" dirty="0"/>
              <a:t> §5, stk. 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6698CC-ABDE-896A-06E2-57149F53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8" y="2276872"/>
            <a:ext cx="8175920" cy="4464496"/>
          </a:xfrm>
        </p:spPr>
        <p:txBody>
          <a:bodyPr/>
          <a:lstStyle/>
          <a:p>
            <a:pPr marL="0" indent="0">
              <a:buNone/>
            </a:pPr>
            <a:r>
              <a:rPr lang="da-DK" i="1" u="sng" dirty="0"/>
              <a:t>Stk. 5</a:t>
            </a:r>
            <a:r>
              <a:rPr lang="da-DK" i="1" dirty="0"/>
              <a:t>.</a:t>
            </a:r>
            <a:r>
              <a:rPr lang="da-DK" dirty="0"/>
              <a:t> </a:t>
            </a:r>
          </a:p>
          <a:p>
            <a:pPr marL="0" indent="0">
              <a:buNone/>
            </a:pPr>
            <a:r>
              <a:rPr lang="da-DK" sz="3200" i="1" dirty="0"/>
              <a:t>Budgetsamrådet kan beslutte, at personale-normeringen fastlægges af provstiudvalget og i så fald fastlægge </a:t>
            </a:r>
            <a:r>
              <a:rPr lang="da-DK" sz="3200" i="1" dirty="0" err="1"/>
              <a:t>retningslinier</a:t>
            </a:r>
            <a:r>
              <a:rPr lang="da-DK" sz="3200" i="1" dirty="0"/>
              <a:t> for personalenormering. </a:t>
            </a:r>
          </a:p>
          <a:p>
            <a:pPr marL="0" indent="0">
              <a:buNone/>
            </a:pPr>
            <a:r>
              <a:rPr lang="da-DK" sz="3200" i="1" dirty="0"/>
              <a:t>Beslutningen træffes på det første budget-samrådsmøde efter nyvalg til menighedsråd og er bindende for menighedsrådenes funktionsperiode.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23556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a-DK" sz="3600" u="sng" dirty="0"/>
              <a:t>Lønnens andel af den samlede driftsbevilling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708525"/>
          </a:xfrm>
        </p:spPr>
        <p:txBody>
          <a:bodyPr/>
          <a:lstStyle/>
          <a:p>
            <a:r>
              <a:rPr lang="da-DK" dirty="0"/>
              <a:t>Af </a:t>
            </a:r>
            <a:r>
              <a:rPr lang="da-DK" dirty="0" err="1"/>
              <a:t>MR’s</a:t>
            </a:r>
            <a:r>
              <a:rPr lang="da-DK" dirty="0"/>
              <a:t> bidrag til budget 2026 udgør løn i </a:t>
            </a:r>
            <a:r>
              <a:rPr lang="da-DK" dirty="0" err="1"/>
              <a:t>tkr</a:t>
            </a:r>
            <a:r>
              <a:rPr lang="da-DK" dirty="0"/>
              <a:t>. 35.652. Dvs. 79,01% af den af PU udmeldte driftsramme.</a:t>
            </a:r>
          </a:p>
          <a:p>
            <a:r>
              <a:rPr lang="da-DK" dirty="0"/>
              <a:t>I budget 2025 udgør løn 73,16 % af den samlede driftsramme.</a:t>
            </a:r>
          </a:p>
          <a:p>
            <a:r>
              <a:rPr lang="da-DK" dirty="0"/>
              <a:t>I regnskab 2024 udgjorde løn 75,01% af den realiserede driftsramme.</a:t>
            </a:r>
          </a:p>
          <a:p>
            <a:r>
              <a:rPr lang="da-DK" dirty="0"/>
              <a:t>I budget 2024 udgjorde løn 77,23 % af den samlede driftsramme.</a:t>
            </a:r>
          </a:p>
        </p:txBody>
      </p:sp>
    </p:spTree>
    <p:extLst>
      <p:ext uri="{BB962C8B-B14F-4D97-AF65-F5344CB8AC3E}">
        <p14:creationId xmlns:p14="http://schemas.microsoft.com/office/powerpoint/2010/main" val="2347340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240A4-D054-A98D-D09C-CC7EF6F8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Orientering om valg til provstiudvalg og stiftsråd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BA08DB-4DB9-CB84-1238-3CF2671B6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100" dirty="0"/>
          </a:p>
          <a:p>
            <a:pPr marL="0" indent="0">
              <a:buNone/>
            </a:pPr>
            <a:r>
              <a:rPr lang="da-DK" sz="2100" dirty="0"/>
              <a:t>Provstiudvalget har jf. Bekendtgørelse om valg af medlemmer til provstiudvalg og stiftsråd nr. 906 af 25. juni 2025 kap. 3 §6, stk. 3, har provstiudvalget den 10. juli 2025 udsendt indkaldelse og dagsorden til orienterende møde:</a:t>
            </a:r>
          </a:p>
          <a:p>
            <a:pPr marL="0" indent="0">
              <a:buNone/>
            </a:pPr>
            <a:endParaRPr lang="da-DK" sz="2100" dirty="0"/>
          </a:p>
          <a:p>
            <a:pPr marL="0" indent="0">
              <a:buNone/>
            </a:pPr>
            <a:r>
              <a:rPr lang="da-DK" sz="2100" b="1" dirty="0"/>
              <a:t>Tirsdag den 26. august 2025, kl. 19.00 i Lindeskovkirken.</a:t>
            </a:r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56997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D34C8-F236-2A03-F355-8F7B1103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38808"/>
          </a:xfrm>
        </p:spPr>
        <p:txBody>
          <a:bodyPr/>
          <a:lstStyle/>
          <a:p>
            <a:r>
              <a:rPr lang="da-DK" dirty="0"/>
              <a:t>8. Løst og fast i provstiet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06D106-FAF9-A5C3-8552-E121518EA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8054280" cy="4464496"/>
          </a:xfrm>
        </p:spPr>
        <p:txBody>
          <a:bodyPr/>
          <a:lstStyle/>
          <a:p>
            <a:endParaRPr lang="da-DK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da-DK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Status på </a:t>
            </a:r>
            <a:r>
              <a:rPr lang="da-DK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ladestanderprojektet</a:t>
            </a:r>
            <a:endParaRPr lang="da-DK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da-DK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Lovforslag og høringsproces</a:t>
            </a:r>
          </a:p>
          <a:p>
            <a:r>
              <a:rPr lang="da-DK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Børnetjenesten</a:t>
            </a:r>
            <a:endParaRPr lang="da-DK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da-DK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Spørgsmål fra forsamlingen</a:t>
            </a:r>
          </a:p>
          <a:p>
            <a:endParaRPr lang="da-DK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48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38808"/>
          </a:xfrm>
        </p:spPr>
        <p:txBody>
          <a:bodyPr/>
          <a:lstStyle/>
          <a:p>
            <a:r>
              <a:rPr lang="da-DK" altLang="da-DK" dirty="0"/>
              <a:t>9. Eventuelt</a:t>
            </a:r>
          </a:p>
        </p:txBody>
      </p:sp>
      <p:sp>
        <p:nvSpPr>
          <p:cNvPr id="53251" name="Pladsholder til indhold 2"/>
          <p:cNvSpPr>
            <a:spLocks noGrp="1"/>
          </p:cNvSpPr>
          <p:nvPr>
            <p:ph idx="1"/>
          </p:nvPr>
        </p:nvSpPr>
        <p:spPr>
          <a:xfrm>
            <a:off x="762000" y="3429000"/>
            <a:ext cx="7693025" cy="30765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da-DK" altLang="da-DK" sz="9600">
                <a:latin typeface="Wide Latin" panose="020A0A07050505020404" pitchFamily="18" charset="0"/>
              </a:rPr>
              <a:t>?</a:t>
            </a:r>
            <a:endParaRPr lang="da-DK" altLang="da-DK" sz="9600"/>
          </a:p>
        </p:txBody>
      </p:sp>
    </p:spTree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71600" y="1124744"/>
            <a:ext cx="7561262" cy="309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da-DK" altLang="da-DK" sz="3600" b="1" dirty="0">
                <a:solidFill>
                  <a:srgbClr val="006666"/>
                </a:solidFill>
              </a:rPr>
              <a:t>Afslutning ved provsten</a:t>
            </a:r>
          </a:p>
          <a:p>
            <a:pPr>
              <a:buNone/>
            </a:pPr>
            <a:endParaRPr lang="da-DK" altLang="da-DK" sz="2400" b="1" dirty="0">
              <a:solidFill>
                <a:srgbClr val="006666"/>
              </a:solidFill>
            </a:endParaRPr>
          </a:p>
          <a:p>
            <a:pPr>
              <a:buNone/>
            </a:pPr>
            <a:endParaRPr lang="da-DK" altLang="da-DK" sz="2400" b="1" dirty="0">
              <a:solidFill>
                <a:srgbClr val="006666"/>
              </a:solidFill>
            </a:endParaRPr>
          </a:p>
          <a:p>
            <a:pPr>
              <a:buNone/>
            </a:pPr>
            <a:endParaRPr lang="da-DK" altLang="da-DK" sz="2200" b="1" dirty="0">
              <a:solidFill>
                <a:srgbClr val="006666"/>
              </a:solidFill>
            </a:endParaRPr>
          </a:p>
          <a:p>
            <a:pPr>
              <a:buNone/>
            </a:pPr>
            <a:r>
              <a:rPr lang="da-DK" altLang="da-DK" sz="2200" b="1" dirty="0">
                <a:solidFill>
                  <a:srgbClr val="006666"/>
                </a:solidFill>
              </a:rPr>
              <a:t>Salme DDS </a:t>
            </a:r>
            <a:r>
              <a:rPr lang="da-DK" sz="2200" b="1" dirty="0">
                <a:solidFill>
                  <a:srgbClr val="006666"/>
                </a:solidFill>
              </a:rPr>
              <a:t>785 Tunge, mørke natteskyer</a:t>
            </a:r>
          </a:p>
          <a:p>
            <a:pPr>
              <a:buNone/>
            </a:pPr>
            <a:endParaRPr lang="da-DK" sz="2200" b="1" dirty="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da-DK" altLang="da-DK" sz="2200" b="1" dirty="0">
                <a:solidFill>
                  <a:srgbClr val="006666"/>
                </a:solidFill>
              </a:rPr>
              <a:t>Fader Vor</a:t>
            </a:r>
            <a:endParaRPr lang="da-DK" altLang="da-DK" sz="2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3314"/>
      </p:ext>
    </p:extLst>
  </p:cSld>
  <p:clrMapOvr>
    <a:masterClrMapping/>
  </p:clrMapOvr>
  <p:transition spd="slow"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2493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1.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Tunge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mørke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natteskyer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op ad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himlen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drager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skovs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marken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fly'r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hist de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sorte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krager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skumringen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sig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breder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det er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mørkt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omsider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Vær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nær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 du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kære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Gud,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medens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natten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lider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08912" cy="597666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3.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Aldrig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noksom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dig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love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mand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fugl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skove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for din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miskundhed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ligegod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næde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gør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du,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gavn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glæde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engle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28092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2.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Vær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nær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uden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dig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ensomhed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truer;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vær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nær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uden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dig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mørket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gruer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med din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faderhånd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dig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fornemmer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mørkets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bånd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min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frygt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glemmer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35292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3.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Lad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føle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hver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gang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livet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øde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at du, Fader, hos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står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sådan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møde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natten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bryst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hjertet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omlejre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o, da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skænk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livsens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trøst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vind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lysets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sejre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8092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4.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dødens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engang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sig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sænker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lad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høre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morgensang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førend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ret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jeg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tænker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dine fugles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morgensang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høje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der,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hvor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altid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lang,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natten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aldrig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28092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5.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Tung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mørk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tavse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jorden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spænder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hist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bag et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vindve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mat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vågelys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brænder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Du,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lindrer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sorg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nød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synd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forlader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lyser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op den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mørke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død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, du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lysets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Fader!</a:t>
            </a:r>
            <a:endParaRPr lang="da-DK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781300"/>
            <a:ext cx="4013200" cy="1968500"/>
          </a:xfrm>
        </p:spPr>
        <p:txBody>
          <a:bodyPr/>
          <a:lstStyle/>
          <a:p>
            <a:pPr eaLnBrk="1" hangingPunct="1"/>
            <a:endParaRPr lang="da-DK" altLang="da-DK" sz="2400" dirty="0"/>
          </a:p>
          <a:p>
            <a:pPr eaLnBrk="1" hangingPunct="1"/>
            <a:endParaRPr lang="da-DK" altLang="da-DK" sz="2400" dirty="0"/>
          </a:p>
          <a:p>
            <a:pPr eaLnBrk="1" hangingPunct="1"/>
            <a:r>
              <a:rPr lang="da-DK" altLang="da-DK" sz="2400" dirty="0"/>
              <a:t> 	</a:t>
            </a:r>
          </a:p>
          <a:p>
            <a:pPr eaLnBrk="1" hangingPunct="1"/>
            <a:endParaRPr lang="da-DK" altLang="da-DK" sz="2400" dirty="0"/>
          </a:p>
        </p:txBody>
      </p:sp>
      <p:sp>
        <p:nvSpPr>
          <p:cNvPr id="54275" name="AutoShape 5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br>
              <a:rPr lang="da-DK" altLang="da-DK" sz="3200"/>
            </a:br>
            <a:r>
              <a:rPr lang="da-DK" altLang="da-DK"/>
              <a:t>Tak for i aften</a:t>
            </a:r>
            <a:br>
              <a:rPr lang="da-DK" altLang="da-DK"/>
            </a:br>
            <a:br>
              <a:rPr lang="da-DK" altLang="da-DK" sz="3200"/>
            </a:br>
            <a:endParaRPr lang="da-DK" altLang="da-DK" sz="3200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4716463" y="5516563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a-DK" altLang="da-DK" sz="2400">
                <a:solidFill>
                  <a:schemeClr val="tx2"/>
                </a:solidFill>
              </a:rPr>
              <a:t>Kom godt hjem…….</a:t>
            </a:r>
          </a:p>
        </p:txBody>
      </p:sp>
      <p:pic>
        <p:nvPicPr>
          <p:cNvPr id="3" name="Billede 2" descr="Et billede, der indeholder tegning, maleri, tegneserie, juletræ&#10;&#10;Automatisk genereret beskrivelse">
            <a:extLst>
              <a:ext uri="{FF2B5EF4-FFF2-40B4-BE49-F238E27FC236}">
                <a16:creationId xmlns:a16="http://schemas.microsoft.com/office/drawing/2014/main" id="{BBC443BA-E732-0175-B00C-27BFD5F2C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927350"/>
            <a:ext cx="3810000" cy="17907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80920" cy="597666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4.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Hvert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værk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stort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vidunder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visdom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ingen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bunder,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øst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dåre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tør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nægte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at hos dig er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alting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ægte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alting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mageløst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352928" cy="612068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5.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Græsset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lig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hver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synder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ender,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før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ret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begynder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visner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vår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himle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selv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forgå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ælde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grundfast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guddomsvælde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evig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består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352928" cy="597666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6.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Dine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fjender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gå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grunde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ja,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avner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hvirvles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vejres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hen,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alderdommens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dage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herlig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kræfterne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tiltage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hos din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gode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ven.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08912" cy="604867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7.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Se!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dine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drivehuse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det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hvor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storme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suse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plantes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hvide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finest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frugt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vintertide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sz="4400" dirty="0" err="1">
                <a:latin typeface="Arial" panose="020B0604020202020204" pitchFamily="34" charset="0"/>
                <a:cs typeface="Arial" panose="020B0604020202020204" pitchFamily="34" charset="0"/>
              </a:rPr>
              <a:t>bære</a:t>
            </a: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 de for Gud.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psler">
  <a:themeElements>
    <a:clrScheme name="Kapsl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udgetsamråd - Diasshow [Kompatibilitetstilstand]" id="{3E1D363D-31C9-4E23-AF16-2F1473C0A709}" vid="{B8B1C587-347C-4A07-93A2-2C0A99CEFD8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dgetsamråd - Diasshow [Kompatibilitetstilstand]" id="{3E1D363D-31C9-4E23-AF16-2F1473C0A709}" vid="{D00501E7-9F30-4545-B82E-103D1344899C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Budgetsamråd - Diasshow layout</Template>
  <TotalTime>1984</TotalTime>
  <Words>1340</Words>
  <Application>Microsoft Office PowerPoint</Application>
  <PresentationFormat>Skærmshow (4:3)</PresentationFormat>
  <Paragraphs>204</Paragraphs>
  <Slides>54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54</vt:i4>
      </vt:variant>
    </vt:vector>
  </HeadingPairs>
  <TitlesOfParts>
    <vt:vector size="62" baseType="lpstr">
      <vt:lpstr>Arial</vt:lpstr>
      <vt:lpstr>Arial Black</vt:lpstr>
      <vt:lpstr>Calibri</vt:lpstr>
      <vt:lpstr>Times New Roman</vt:lpstr>
      <vt:lpstr>Wide Latin</vt:lpstr>
      <vt:lpstr>Wingdings</vt:lpstr>
      <vt:lpstr>Kapsler</vt:lpstr>
      <vt:lpstr>Kontortema</vt:lpstr>
      <vt:lpstr>Offentligt budgetsamråd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1. Forudsætninger for ligningen 2026</vt:lpstr>
      <vt:lpstr>Budgetudvalgets beslutning</vt:lpstr>
      <vt:lpstr>Prognose for den økonomiske ramme 2026</vt:lpstr>
      <vt:lpstr>Prognose for den økonomiske ramme 2026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4. Beslutning omkring reservepuljen</vt:lpstr>
      <vt:lpstr>PowerPoint-præsentation</vt:lpstr>
      <vt:lpstr>5. Budget/regnskab og deadlines</vt:lpstr>
      <vt:lpstr>PowerPoint-præsentation</vt:lpstr>
      <vt:lpstr>PowerPoint-præsentation</vt:lpstr>
      <vt:lpstr>6. Økonomilovens §5, stk. 5</vt:lpstr>
      <vt:lpstr>Lønnens andel af den samlede driftsbevilling</vt:lpstr>
      <vt:lpstr>7. Orientering om valg til provstiudvalg og stiftsråd</vt:lpstr>
      <vt:lpstr>8. Løst og fast i provstiet</vt:lpstr>
      <vt:lpstr>9. Eventuelt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Tak for i aften  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Offentligt budgetsamråd</dc:title>
  <dc:creator>Linda Sonnesen Skafte</dc:creator>
  <cp:lastModifiedBy>Linda Sonnesen Skafte</cp:lastModifiedBy>
  <cp:revision>191</cp:revision>
  <cp:lastPrinted>2025-08-11T12:56:30Z</cp:lastPrinted>
  <dcterms:created xsi:type="dcterms:W3CDTF">2018-08-16T12:57:43Z</dcterms:created>
  <dcterms:modified xsi:type="dcterms:W3CDTF">2025-08-13T07:57:49Z</dcterms:modified>
</cp:coreProperties>
</file>